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22"/>
  </p:notesMasterIdLst>
  <p:sldIdLst>
    <p:sldId id="511" r:id="rId2"/>
    <p:sldId id="559" r:id="rId3"/>
    <p:sldId id="556" r:id="rId4"/>
    <p:sldId id="558" r:id="rId5"/>
    <p:sldId id="540" r:id="rId6"/>
    <p:sldId id="548" r:id="rId7"/>
    <p:sldId id="555" r:id="rId8"/>
    <p:sldId id="547" r:id="rId9"/>
    <p:sldId id="557" r:id="rId10"/>
    <p:sldId id="549" r:id="rId11"/>
    <p:sldId id="550" r:id="rId12"/>
    <p:sldId id="551" r:id="rId13"/>
    <p:sldId id="546" r:id="rId14"/>
    <p:sldId id="539" r:id="rId15"/>
    <p:sldId id="542" r:id="rId16"/>
    <p:sldId id="541" r:id="rId17"/>
    <p:sldId id="543" r:id="rId18"/>
    <p:sldId id="544" r:id="rId19"/>
    <p:sldId id="302" r:id="rId20"/>
    <p:sldId id="27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мбеталина Алия Сактагановна" initials="МАС" lastIdx="19" clrIdx="0">
    <p:extLst>
      <p:ext uri="{19B8F6BF-5375-455C-9EA6-DF929625EA0E}">
        <p15:presenceInfo xmlns:p15="http://schemas.microsoft.com/office/powerpoint/2012/main" userId="S::750428400415@enu.kz::c77ab106-1082-4950-a6b3-8ad7f13036f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2" autoAdjust="0"/>
    <p:restoredTop sz="94660"/>
  </p:normalViewPr>
  <p:slideViewPr>
    <p:cSldViewPr snapToGrid="0">
      <p:cViewPr varScale="1">
        <p:scale>
          <a:sx n="82" d="100"/>
          <a:sy n="82" d="100"/>
        </p:scale>
        <p:origin x="56" y="1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8286C0-B986-4667-8283-51169F726894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37093-59BE-4970-822F-DFEDE711B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076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756FB-E05E-443F-88A1-CFC906389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4727" y="1597961"/>
            <a:ext cx="9144000" cy="316230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5DA97A-281B-4A77-9D2C-C5E6A860E6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4727" y="4902488"/>
            <a:ext cx="9144000" cy="985075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D7BAE-E194-4223-BB4E-5E487863F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10/29/2023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1F6C9-7279-4DF8-9462-3EFEFA03F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57072-0A38-49AD-8D0D-0E42DD48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473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89E81-5CFF-4A28-B9C8-5D54E51DF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8A4CC8-DCB0-4E94-98A7-236E3D1866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1F802-21C2-44B2-A419-55469D826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DB709-08FF-4C4A-8670-4CCA9146F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95375-1CC8-4950-8439-877451C42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79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8BDF0-A155-454D-B3E2-AD15D0905A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73242" y="827313"/>
            <a:ext cx="2280557" cy="5061857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244E0D-96EC-4B35-BA5C-5DAFCC7281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27313"/>
            <a:ext cx="8115300" cy="5061857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ADC4E-9FB1-439F-B0FB-47F47B342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EE406-061A-4440-BA75-3B684FC8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D93CF-F5F3-4897-A51E-47D577FDD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516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98199-C6CF-4DFF-A750-435F06CC7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2D5EB-F993-411F-9DBA-971321FC0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5D216-27F9-4078-8349-ABC9F614A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4F8A8-FBA7-4F25-ADEA-AF346495D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609F8-5897-4724-8FA6-3EFDE8F2D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497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C0F0C-7BA8-490D-B4C9-CCE145DCD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6" y="1709738"/>
            <a:ext cx="9143999" cy="3050523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290E61-B837-4BE4-9BC7-6AF706BCC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4726" y="4902488"/>
            <a:ext cx="9143999" cy="9850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2E15F-E46D-44C6-9FB9-07B0BC545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F6955-3667-4857-B35A-9E12F7988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4B309-D15E-4FA1-9B8D-8C1F3B56C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791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219AB-91F9-4F80-9B5D-2E6FE925F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9F334-D0CF-4DFD-BAA9-3ECD639B1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7362" y="2227809"/>
            <a:ext cx="4942438" cy="39491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E0B5D-4613-4DA7-BA20-58B19BE8A4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27809"/>
            <a:ext cx="4855265" cy="39491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F311AB-0603-424D-BC42-0CEAB3562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3AA2AC-0C5F-4835-BE47-D780C2989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6C54C0-DFDA-4778-9EE8-5E5C30E05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906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F3603-5B09-4916-8324-A6BDAB4E0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6" y="365125"/>
            <a:ext cx="994273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4073C-C15B-4218-9B84-675895517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4725" y="1681163"/>
            <a:ext cx="491285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116D27-36F6-440B-A9BE-8B9499047C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84726" y="2505075"/>
            <a:ext cx="4912849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12010D-7AC4-4A70-A211-6A29274119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85526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AE85B5-3350-49A4-86A1-E5DAED4916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85526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73E874-D08B-4D81-B82D-5DF242E4A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174067-0FFA-41C3-A3A6-E8907CC32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947985-FBC0-4118-8877-2E327F637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389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E0282-3DE7-4AB9-83AC-AFEDD22AF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A7436C-706A-443F-86CD-4444C8281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B53292-7EA5-45D0-957F-636A44FC0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76F59D-34BB-462C-B506-040B9E982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539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E55245-AB52-41B4-9B28-55E6527DA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73B8AE-58B0-4FDF-8430-9D8D3DD53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9E4D91-8619-43C1-841B-B5F47DE01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878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DA660-DF93-4947-B93F-BF118D3B5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7" y="457200"/>
            <a:ext cx="368729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0292E-B3E1-4FD6-A7FA-C165BAC21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844277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FB0ECC-817B-4A71-AFB5-FC60A2BC3A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4727" y="2253343"/>
            <a:ext cx="3687298" cy="361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788E0B-6135-4F59-A35A-2CA1A8BA4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0DEF36-4037-4E6D-988F-CC8E3F11C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5C0D2D-D878-4723-A002-5A601EFB4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814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C59D5-B8A1-4C9C-A61F-E082A4433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7" y="720433"/>
            <a:ext cx="3687298" cy="15873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CB4F5F-E6E7-45C3-B35C-80F81FB1A5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8277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633AB7-4F8E-4A9F-AC15-89E6A6E00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4727" y="2449286"/>
            <a:ext cx="3687298" cy="3419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74B526-866D-4E11-A7F9-081BD4EDF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758BF8-E962-4367-8495-62438FDD4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C20AE1-C97D-4E6C-9DB2-B2904C2CF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963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E192E3E-68A9-4F36-936C-1C8D0B9EF132}"/>
              </a:ext>
            </a:extLst>
          </p:cNvPr>
          <p:cNvSpPr/>
          <p:nvPr/>
        </p:nvSpPr>
        <p:spPr>
          <a:xfrm>
            <a:off x="8803792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214EB0-7E6D-4536-9350-5CB688B56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720434"/>
            <a:ext cx="9950103" cy="1507376"/>
          </a:xfrm>
          <a:prstGeom prst="rect">
            <a:avLst/>
          </a:prstGeom>
        </p:spPr>
        <p:txBody>
          <a:bodyPr lIns="109728" tIns="109728" rIns="109728" bIns="91440"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F5455E-4725-4924-BF7D-2E1FC9E39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7362" y="2427316"/>
            <a:ext cx="9950103" cy="3513514"/>
          </a:xfrm>
          <a:prstGeom prst="rect">
            <a:avLst/>
          </a:prstGeom>
        </p:spPr>
        <p:txBody>
          <a:bodyPr lIns="109728" tIns="109728" rIns="109728" bIns="9144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AD9D9-1A1D-4438-9F3D-E5E58FD72F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43751" y="6356350"/>
            <a:ext cx="2296603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defRPr sz="900" spc="100">
                <a:solidFill>
                  <a:schemeClr val="bg1"/>
                </a:solidFill>
              </a:defRPr>
            </a:lvl1pPr>
          </a:lstStyle>
          <a:p>
            <a:fld id="{8C28A28C-4C6A-46EA-90C0-4EE0B89CC5C7}" type="datetimeFigureOut">
              <a:rPr lang="en-US" smtClean="0"/>
              <a:pPr/>
              <a:t>10/29/2023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0A827-D7BF-4CA4-8C29-5AE54ADA47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610380" y="1926575"/>
            <a:ext cx="3830351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defRPr sz="900" spc="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17188-1DE1-4DA5-8161-21179E4A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0355" y="6356350"/>
            <a:ext cx="410973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defRPr sz="900" spc="100">
                <a:solidFill>
                  <a:schemeClr val="bg1"/>
                </a:solidFill>
              </a:defRPr>
            </a:lvl1pPr>
          </a:lstStyle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641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3600" b="1" kern="1200" spc="22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1800" kern="1200" spc="120">
          <a:solidFill>
            <a:schemeClr val="tx1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25000"/>
        </a:lnSpc>
        <a:spcBef>
          <a:spcPts val="500"/>
        </a:spcBef>
        <a:buFontTx/>
        <a:buNone/>
        <a:defRPr sz="1600" b="1" kern="1200" spc="12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400" kern="1200" spc="120">
          <a:solidFill>
            <a:schemeClr val="tx1"/>
          </a:solidFill>
          <a:latin typeface="+mn-lt"/>
          <a:ea typeface="+mn-ea"/>
          <a:cs typeface="+mn-cs"/>
        </a:defRPr>
      </a:lvl3pPr>
      <a:lvl4pPr marL="594360" indent="0" algn="l" defTabSz="914400" rtl="0" eaLnBrk="1" latinLnBrk="0" hangingPunct="1">
        <a:lnSpc>
          <a:spcPct val="125000"/>
        </a:lnSpc>
        <a:spcBef>
          <a:spcPts val="500"/>
        </a:spcBef>
        <a:buFontTx/>
        <a:buNone/>
        <a:defRPr sz="1200" b="1" kern="1200" spc="120">
          <a:solidFill>
            <a:schemeClr val="tx1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200" kern="1200" spc="12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730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979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20C509-3EE3-F7A0-8E90-46FF2645E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3" y="516835"/>
            <a:ext cx="7263556" cy="532737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СИМВОЛЫ ГЕНОГРАММЫ</a:t>
            </a:r>
            <a:endParaRPr lang="ru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76E1399-FB43-6CE3-6712-35D26947D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363" y="1249348"/>
            <a:ext cx="4401086" cy="435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052E8BE8-719D-BA7E-81F4-6899DDD91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608" y="1049572"/>
            <a:ext cx="4522968" cy="481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079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1B30EC-E0F5-8077-A073-E87C15595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3" y="405518"/>
            <a:ext cx="8042784" cy="469125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СИМВОЛЫ ГЕНОГРАММЫ</a:t>
            </a:r>
            <a:endParaRPr lang="ru-K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357B8C11-4DA8-C3EC-5634-7293979B6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48" y="1188524"/>
            <a:ext cx="4754562" cy="429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id="{A72FCB71-BE49-CD5B-B89B-A4EF8B8C8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06" y="1188524"/>
            <a:ext cx="4972268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108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E99290-1BC6-442E-E1BB-90E48D0AF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54" y="418284"/>
            <a:ext cx="9950103" cy="480213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rgbClr val="002060"/>
                </a:solidFill>
              </a:rPr>
              <a:t>СИМВОЛЫ ГЕНОГРАММЫ</a:t>
            </a:r>
            <a:endParaRPr lang="ru-KZ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DD03197-D261-0FC2-CFBA-4476157C6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509" y="898497"/>
            <a:ext cx="9013591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215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A198F4-1E65-9642-2CAA-FF9023F8A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437323"/>
            <a:ext cx="7740635" cy="564542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СИМВОЛЫ ГЕНОГРАММЫ</a:t>
            </a:r>
            <a:endParaRPr lang="ru-KZ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8AFA3509-ECF1-4C12-C387-62E20E74F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362" y="1137038"/>
            <a:ext cx="7621365" cy="473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301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187EE2-F2F6-8230-23BE-C4DADDD65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158" y="341906"/>
            <a:ext cx="6734754" cy="469127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ГЕНОГРАММА</a:t>
            </a:r>
            <a:endParaRPr lang="ru-KZ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3380A51B-56A2-631F-510B-B805D603A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74" y="691764"/>
            <a:ext cx="8992925" cy="506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684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F66E70-7869-D71A-A13E-3F1000866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246490"/>
            <a:ext cx="6818283" cy="747423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ЭКО-КАРТА</a:t>
            </a:r>
            <a:endParaRPr lang="ru-KZ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956070-04FE-842A-127A-6FD00B47B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199" y="1200647"/>
            <a:ext cx="6615484" cy="4740183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 карта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графическое изображение сети людей и служб вокруг ребенка или молодого человека (включает семью, друзей, профессионалов, агентства и т.д.)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 карта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дает представление о семье и ее окружении в настоящий момент.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 карта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информацией и описанием всех членов семьи, характера их взаимоотношений, интересов и деятельности.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Социокарта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семьи (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экокарта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- техника, предложенная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Аттеневом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Хартманом. Ее цель - схематически изобразить семью и изучить ее потребности, а также взаимосвязи с другими семьями, социальными организациями и институтами.</a:t>
            </a:r>
            <a:endParaRPr lang="ru-K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KZ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8A27CF9-C907-5A21-149A-82EA30585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734" y="763324"/>
            <a:ext cx="4312257" cy="410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482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E16459-B71B-C425-CD45-7873D623CAAB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341905" y="348472"/>
            <a:ext cx="9994789" cy="535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KZ" altLang="ru-KZ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Эко</a:t>
            </a:r>
            <a:r>
              <a:rPr kumimoji="0" lang="ru-RU" altLang="ru-KZ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ru-KZ" altLang="ru-KZ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карта </a:t>
            </a:r>
            <a:r>
              <a:rPr kumimoji="0" lang="ru-KZ" altLang="ru-KZ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строится на основе рассказа клиента о своей проблемной ситуации, и она является отражением тех связей, которые имеют существенное значение для понимания причин и изменений трудной жизненной ситуации клиента.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KZ" altLang="ru-KZ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Эко</a:t>
            </a:r>
            <a:r>
              <a:rPr kumimoji="0" lang="ru-RU" altLang="ru-KZ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ru-KZ" altLang="ru-KZ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карта,  строится посредством серии последовательных шагов.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KZ" altLang="ru-KZ" b="0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шаг.</a:t>
            </a:r>
            <a:r>
              <a:rPr kumimoji="0" lang="ru-KZ" altLang="ru-KZ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В центре карты рисуется большой круг.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KZ" altLang="ru-KZ" b="0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шаг.</a:t>
            </a:r>
            <a:r>
              <a:rPr kumimoji="0" lang="ru-KZ" altLang="ru-KZ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Внутри большого круга рисуется на основе рассказа клиента генограмма семьи с подробной системой информации, куда включаются помимо символов, используемых в гемограммах, дополнительная информация, например, имена членов семьи.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KZ" altLang="ru-KZ" b="0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шаг.</a:t>
            </a:r>
            <a:r>
              <a:rPr kumimoji="0" lang="ru-KZ" altLang="ru-KZ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За пределами круга располагают системы, которые существенно влияют на семейные отношения отдельных членов семьи. Система отражает различные связи, в которых состоит каждый из членов семьи. В данные системные отношения включаются как отдельные индивиды, связанные родственными, дружескими, интимными связями, так и институциональные связи, например, с учреждениями здравоохранения, образования, религиозными и рекреационными институтами и т.д. Эти связи обозначаются отдельными кругами за пределами семейной системы и специально маркируются.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KZ" altLang="ru-KZ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Четвертый шаг.</a:t>
            </a:r>
            <a:r>
              <a:rPr kumimoji="0" lang="ru-KZ" altLang="ru-KZ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С различными членам семейной системы соединяют необходимыми линиями внешние субъекты и институты взаимодействия. Связи, которые выстраиваются, могут быть направлены как на всю систему семьи в целом, так и на отдельных ее членов. Графически данные связи могут выглядеть следующим образом</a:t>
            </a:r>
            <a:r>
              <a:rPr kumimoji="0" lang="ru-KZ" altLang="ru-KZ" sz="1100" b="0" i="0" u="none" strike="noStrike" cap="none" normalizeH="0" baseline="0" dirty="0">
                <a:ln>
                  <a:noFill/>
                </a:ln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.</a:t>
            </a:r>
            <a:endParaRPr kumimoji="0" lang="ru-KZ" altLang="ru-K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810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BE475C7-87FA-49B9-2A69-C0990CFAA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711" y="442912"/>
            <a:ext cx="8220709" cy="5235934"/>
          </a:xfrm>
          <a:prstGeom prst="rect">
            <a:avLst/>
          </a:prstGeom>
        </p:spPr>
      </p:pic>
      <p:pic>
        <p:nvPicPr>
          <p:cNvPr id="5121" name="Picture 1">
            <a:extLst>
              <a:ext uri="{FF2B5EF4-FFF2-40B4-BE49-F238E27FC236}">
                <a16:creationId xmlns:a16="http://schemas.microsoft.com/office/drawing/2014/main" id="{67494C88-BB03-1666-5C48-D6D6CB284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6225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D417F323-E21C-1706-1765-616688410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62250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>
            <a:extLst>
              <a:ext uri="{FF2B5EF4-FFF2-40B4-BE49-F238E27FC236}">
                <a16:creationId xmlns:a16="http://schemas.microsoft.com/office/drawing/2014/main" id="{67E3F48E-4F87-A5A4-2CD9-116E26664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6225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FB7A7F35-1073-C551-F970-6E39F5AF8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62250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>
            <a:extLst>
              <a:ext uri="{FF2B5EF4-FFF2-40B4-BE49-F238E27FC236}">
                <a16:creationId xmlns:a16="http://schemas.microsoft.com/office/drawing/2014/main" id="{CDC2BAA1-C8B9-300F-A49D-6859D2D27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6225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626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174489A-1E94-8308-992C-517A792775F2}"/>
              </a:ext>
            </a:extLst>
          </p:cNvPr>
          <p:cNvSpPr txBox="1"/>
          <p:nvPr/>
        </p:nvSpPr>
        <p:spPr>
          <a:xfrm>
            <a:off x="667910" y="250371"/>
            <a:ext cx="6641987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Пятый шаг.</a:t>
            </a:r>
            <a:endParaRPr lang="ru-RU" b="0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Определив членов семейной системы, следует дать необходимые разъяснения, выделить необходимую информацию. На линиях, соединяющих членов семьи, институты, отмечают важную информацию, которая может послужить пониманию проблемной ситуации клиента.</a:t>
            </a:r>
          </a:p>
          <a:p>
            <a:pPr algn="just"/>
            <a:r>
              <a:rPr lang="ru-RU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того, важно отметить те события (с привязкой ко времени), которые существенно изменили жизненный сценарий, как отдельного члена семьи, так и семьи в целом. Данная информация поможет понять о состояние проблемы, носит ли она временный или хронический характер.</a:t>
            </a:r>
            <a:r>
              <a:rPr lang="ru-RU" dirty="0"/>
              <a:t>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 карта рассматривает ресурсы вне семьи, которые доступны членам семьи и помогает найти потенциальные зоны риска, влияющие на семью, такие как безработица или финансовые трудности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• Эко карта полезна при оценивании адаптивности семьи и их уязвимости к кризису. Она также является индикатором того, как ребенок или молодой человек вписывается в данную семью 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Эко карта также полезна для того, чтобы вы почувствовали, насколько важна семья для члена семьи, с которым вы работаете – и является ли она сфокусированной на ребенке или взрослом.</a:t>
            </a:r>
            <a:endParaRPr lang="ru-RU" b="0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722FE296-50C5-961F-E49D-E20EFACF5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897" y="740507"/>
            <a:ext cx="4214193" cy="439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019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9089" y="425670"/>
            <a:ext cx="11114689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установленные сроки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мероприятий  Национальным центром ресурсных групп соблюдаются согласно календарному плану. </a:t>
            </a:r>
          </a:p>
          <a:p>
            <a:pPr algn="just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</a:p>
          <a:p>
            <a:pPr algn="just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социально-психологической поддержки семей и детей,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вернувшихся из конфликтных зон продолжается на основе взаимодействия государственных органов, научных и учебных заведений, а также профессионалов практиков. </a:t>
            </a:r>
          </a:p>
          <a:p>
            <a:pPr algn="just"/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Полагаем возможным функционирование работы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Национального центра ресурсных групп на постоянной основе.</a:t>
            </a:r>
          </a:p>
          <a:p>
            <a:pPr algn="just"/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Выражаем благодарность за поддержку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 заинтересованным государственным органам и общественным организациям!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41A868F-DA65-6387-D75A-670FB273124B}"/>
              </a:ext>
            </a:extLst>
          </p:cNvPr>
          <p:cNvSpPr txBox="1"/>
          <p:nvPr/>
        </p:nvSpPr>
        <p:spPr>
          <a:xfrm>
            <a:off x="805912" y="557938"/>
            <a:ext cx="8336150" cy="4957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KZ" sz="1800" b="1" kern="0" dirty="0">
                <a:solidFill>
                  <a:srgbClr val="333399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Кто из членов семьи включается в </a:t>
            </a:r>
            <a:r>
              <a:rPr lang="ru-KZ" sz="1800" b="1" kern="0" dirty="0" err="1">
                <a:solidFill>
                  <a:srgbClr val="333399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генограмму</a:t>
            </a:r>
            <a:r>
              <a:rPr lang="ru-KZ" sz="1800" b="1" kern="0" dirty="0">
                <a:solidFill>
                  <a:srgbClr val="333399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KZ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KZ" sz="1800" kern="0" dirty="0">
                <a:solidFill>
                  <a:srgbClr val="50505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KZ" sz="1800" kern="0" dirty="0" err="1">
                <a:solidFill>
                  <a:srgbClr val="50505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генограмму</a:t>
            </a:r>
            <a:r>
              <a:rPr lang="ru-KZ" sz="1800" kern="0" dirty="0">
                <a:solidFill>
                  <a:srgbClr val="50505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включаются:</a:t>
            </a:r>
            <a:endParaRPr lang="ru-KZ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KZ" sz="1800" kern="0" dirty="0">
                <a:solidFill>
                  <a:srgbClr val="50505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родные и сводные братья и сестры;</a:t>
            </a:r>
            <a:endParaRPr lang="ru-KZ" sz="1600" kern="100" dirty="0">
              <a:solidFill>
                <a:srgbClr val="505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KZ" sz="1800" kern="0" dirty="0">
                <a:solidFill>
                  <a:srgbClr val="50505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мать, отец, первые браки родителей;</a:t>
            </a:r>
            <a:endParaRPr lang="ru-KZ" sz="1600" kern="100" dirty="0">
              <a:solidFill>
                <a:srgbClr val="505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KZ" sz="1800" kern="0" dirty="0">
                <a:solidFill>
                  <a:srgbClr val="50505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родные дяди и тети;</a:t>
            </a:r>
            <a:endParaRPr lang="ru-KZ" sz="1600" kern="100" dirty="0">
              <a:solidFill>
                <a:srgbClr val="505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KZ" sz="1800" kern="0" dirty="0">
                <a:solidFill>
                  <a:srgbClr val="50505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предыдущие и нынешние партнеры, мужья (жены);</a:t>
            </a:r>
            <a:endParaRPr lang="ru-KZ" sz="1600" kern="100" dirty="0">
              <a:solidFill>
                <a:srgbClr val="505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KZ" sz="1800" kern="0" dirty="0">
                <a:solidFill>
                  <a:srgbClr val="50505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дети (родные, приемные, усыновленные, абортированные, умершие, нерожденные);</a:t>
            </a:r>
            <a:endParaRPr lang="ru-KZ" sz="1600" kern="100" dirty="0">
              <a:solidFill>
                <a:srgbClr val="505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KZ" sz="1800" kern="0" dirty="0">
                <a:solidFill>
                  <a:srgbClr val="50505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бабушки, дедушки;</a:t>
            </a:r>
            <a:endParaRPr lang="ru-KZ" sz="1600" kern="100" dirty="0">
              <a:solidFill>
                <a:srgbClr val="505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KZ" sz="1800" kern="0" dirty="0">
                <a:solidFill>
                  <a:srgbClr val="50505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прабабушки и прадедушки (иногда до 5-7 колена, если случились особые тяжелые события внутри семьи);</a:t>
            </a:r>
            <a:endParaRPr lang="ru-KZ" sz="1600" kern="100" dirty="0">
              <a:solidFill>
                <a:srgbClr val="505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KZ" sz="1800" kern="0" dirty="0">
                <a:solidFill>
                  <a:srgbClr val="50505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интегрированные в систему лица (няни, кормилицы);</a:t>
            </a:r>
            <a:endParaRPr lang="ru-KZ" sz="1600" kern="100" dirty="0">
              <a:solidFill>
                <a:srgbClr val="505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KZ" sz="1800" kern="0" dirty="0">
                <a:solidFill>
                  <a:srgbClr val="50505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человек, оставивший или не оставивший наследство.</a:t>
            </a:r>
            <a:endParaRPr lang="ru-KZ" sz="1600" kern="100" dirty="0">
              <a:solidFill>
                <a:srgbClr val="505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2547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710B19-AA22-408F-9672-7F00AD123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675" y="2200275"/>
            <a:ext cx="9875520" cy="1356360"/>
          </a:xfrm>
        </p:spPr>
        <p:txBody>
          <a:bodyPr/>
          <a:lstStyle/>
          <a:p>
            <a:pPr algn="ctr"/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Благодарим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890327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8E0759B-7C28-63BE-9F2A-AD0360310889}"/>
              </a:ext>
            </a:extLst>
          </p:cNvPr>
          <p:cNvSpPr txBox="1"/>
          <p:nvPr/>
        </p:nvSpPr>
        <p:spPr>
          <a:xfrm>
            <a:off x="739472" y="485030"/>
            <a:ext cx="543272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Генограмма один из инструментов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потребностей ребенка и семьи, </a:t>
            </a:r>
            <a:r>
              <a:rPr lang="ru-RU" sz="20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Визуально она похожа на генеалогическое древо. Но по сути генограмма отслеживает не происхождение человека, а историю отношений в его семье : способы общения, распределение ролей, модели поведения и особенности характеров. 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0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такой схемы можно выявить закономерности между физическими и психическими болезнями, собрать информацию о тех, кто умер или с кем семья перестала общаться.</a:t>
            </a:r>
            <a:endParaRPr lang="ru-K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681FD782-F46E-3FF1-F061-5654ED214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821" y="664029"/>
            <a:ext cx="2836521" cy="199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>
            <a:extLst>
              <a:ext uri="{FF2B5EF4-FFF2-40B4-BE49-F238E27FC236}">
                <a16:creationId xmlns:a16="http://schemas.microsoft.com/office/drawing/2014/main" id="{607C012F-78E2-DAB0-0D66-D19927A19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078" y="2685632"/>
            <a:ext cx="4276005" cy="343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803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128079-A408-F28C-5BC6-B40CF57CC416}"/>
              </a:ext>
            </a:extLst>
          </p:cNvPr>
          <p:cNvSpPr txBox="1"/>
          <p:nvPr/>
        </p:nvSpPr>
        <p:spPr>
          <a:xfrm>
            <a:off x="612252" y="850790"/>
            <a:ext cx="518425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Генограмма – это…</a:t>
            </a:r>
          </a:p>
          <a:p>
            <a:pPr algn="just"/>
            <a:r>
              <a:rPr lang="ru-RU" sz="20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Карта истории семьи, в которой используется специальная символика для описания связей, отношений, главных событий и изменений в семье в разных поколениях.</a:t>
            </a:r>
            <a:br>
              <a:rPr lang="ru-RU" sz="20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 используют </a:t>
            </a:r>
            <a:r>
              <a:rPr lang="ru-RU" sz="20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генограммы</a:t>
            </a:r>
            <a:r>
              <a:rPr lang="ru-RU" sz="20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выявления закономерностей в жизни семей и отдельных людей,</a:t>
            </a:r>
            <a:br>
              <a:rPr lang="ru-RU" sz="20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при планировании психологической и иной помощи.</a:t>
            </a: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B3EC4009-86C4-88E5-71C0-5CA042600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530" y="850790"/>
            <a:ext cx="3220279" cy="243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DEFB6FB0-F189-B776-72C3-CFF63C616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500" y="3570136"/>
            <a:ext cx="4644971" cy="262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995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887C61-5879-ECA0-1E8A-CC9F9E0D4CD6}"/>
              </a:ext>
            </a:extLst>
          </p:cNvPr>
          <p:cNvSpPr txBox="1"/>
          <p:nvPr/>
        </p:nvSpPr>
        <p:spPr>
          <a:xfrm>
            <a:off x="781216" y="339592"/>
            <a:ext cx="7321163" cy="2477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KZ" sz="1800" dirty="0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Основным источником должен стать сам ребенок и его семья, причем сбор информации из других источников происходит либо одновременно с этим, либо позднее.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Базовые</a:t>
            </a:r>
            <a:r>
              <a:rPr lang="ru-KZ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сведения о ребенке, родителях, составе семьи, адреса и телефоны, источниках получения информации и причинах проведения оценки. Также составляется 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эко- карта и </a:t>
            </a:r>
            <a:r>
              <a:rPr lang="ru-KZ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генограмма (схематическое изображение структуры семьи).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881D38-168D-F4F4-2A7E-6887D3006944}"/>
              </a:ext>
            </a:extLst>
          </p:cNvPr>
          <p:cNvSpPr txBox="1"/>
          <p:nvPr/>
        </p:nvSpPr>
        <p:spPr>
          <a:xfrm>
            <a:off x="781216" y="2894275"/>
            <a:ext cx="749609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Генограмма, в отличие от других форм исследовательской записи, позволяет постоянно вносить в нее изменения при каждой встрече с семьей. Она дает возможность держать в голове большое количество членов семьи, их взаимоотношения и ключевые события семейной истории.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Генограмма не является тестом и не содержит клинических шкал. Скорее она представляет собой субъективный инструмент для создания клинических гипотез и анализа семейной истории.</a:t>
            </a:r>
            <a:endParaRPr lang="ru-K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8678F203-28DD-7406-8CA3-835649B37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654" y="655523"/>
            <a:ext cx="3164688" cy="216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>
            <a:extLst>
              <a:ext uri="{FF2B5EF4-FFF2-40B4-BE49-F238E27FC236}">
                <a16:creationId xmlns:a16="http://schemas.microsoft.com/office/drawing/2014/main" id="{1D6D13C0-C76C-A1FC-CF64-6F8FE015F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654" y="3009422"/>
            <a:ext cx="3164688" cy="255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541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147F57-B926-C5DB-DE19-48BEEEC42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3" y="720434"/>
            <a:ext cx="7859904" cy="877778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для проведения интервью по составлению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генограммы</a:t>
            </a:r>
            <a:endParaRPr lang="ru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6A6CC5-1848-B42C-E375-CE9195E7A958}"/>
              </a:ext>
            </a:extLst>
          </p:cNvPr>
          <p:cNvSpPr txBox="1"/>
          <p:nvPr/>
        </p:nvSpPr>
        <p:spPr>
          <a:xfrm>
            <a:off x="890546" y="1773142"/>
            <a:ext cx="825146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Спокойная обстановка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Объясните клиенту что такое генограмма и для чего она составляется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Конфиденциальность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Может занять более одного сеанса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клиент не желает отвечать на некоторые вопросы – не настаивать, перейти к более нейтральным темам 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хорошим слушателем 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простой и расслабленной беседы 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Чередовать открытые вопросы с уточняющими (закрытыми) вопросами</a:t>
            </a:r>
            <a:endParaRPr lang="ru-K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56E98DFC-86D8-00CB-CFE0-ED711E9BC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532" y="1653873"/>
            <a:ext cx="2854519" cy="257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866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23D8B84-D893-9D2A-770C-50D4BB2E0FF5}"/>
              </a:ext>
            </a:extLst>
          </p:cNvPr>
          <p:cNvSpPr txBox="1"/>
          <p:nvPr/>
        </p:nvSpPr>
        <p:spPr>
          <a:xfrm>
            <a:off x="620202" y="516835"/>
            <a:ext cx="7776375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Кого из членов семьи включают в </a:t>
            </a:r>
            <a:r>
              <a:rPr lang="ru-RU" sz="24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генограмму</a:t>
            </a:r>
            <a:r>
              <a:rPr lang="ru-RU" sz="2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400" b="0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родные и сводные братья и сёстры;</a:t>
            </a:r>
          </a:p>
          <a:p>
            <a:pPr algn="l"/>
            <a:r>
              <a:rPr lang="ru-RU" sz="20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мать, отец, первые партнёры родителей;</a:t>
            </a:r>
          </a:p>
          <a:p>
            <a:pPr algn="l"/>
            <a:r>
              <a:rPr lang="ru-RU" sz="20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родные дяди и тёти;</a:t>
            </a:r>
          </a:p>
          <a:p>
            <a:pPr algn="l"/>
            <a:r>
              <a:rPr lang="ru-RU" sz="20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предыдущие и нынешние партнёры, мужья (жены);</a:t>
            </a:r>
          </a:p>
          <a:p>
            <a:pPr algn="l"/>
            <a:r>
              <a:rPr lang="ru-RU" sz="20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дети (родные, приёмные, усыновлённые, абортированные);</a:t>
            </a:r>
          </a:p>
          <a:p>
            <a:pPr algn="l"/>
            <a:r>
              <a:rPr lang="ru-RU" sz="20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бабушки, дедушки (иногда их братья или сёстры, если у них выдалась особенно тяжёлая судьба);</a:t>
            </a:r>
          </a:p>
          <a:p>
            <a:pPr algn="l"/>
            <a:r>
              <a:rPr lang="ru-RU" sz="20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прабабушки и прадедушки (иногда до 5-7-го колена), если случились особенно тяжёлые события внутри семьи)</a:t>
            </a:r>
          </a:p>
          <a:p>
            <a:pPr algn="l"/>
            <a:r>
              <a:rPr lang="ru-RU" sz="20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интегрированные в семью лица (няни, кормилицы, человек, оказавший большое влияние на жизнь семьи, например, оставивший наследство).</a:t>
            </a:r>
          </a:p>
          <a:p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K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063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59FE59-0D63-F71D-4F1D-DE028763F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485030"/>
            <a:ext cx="7207897" cy="596347"/>
          </a:xfrm>
        </p:spPr>
        <p:txBody>
          <a:bodyPr/>
          <a:lstStyle/>
          <a:p>
            <a:pPr algn="ctr"/>
            <a:r>
              <a:rPr lang="kk-K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ГЕНОГРАММА</a:t>
            </a:r>
            <a:endParaRPr lang="ru-K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D7376C-7354-AB69-FA91-FF9D7BA1D740}"/>
              </a:ext>
            </a:extLst>
          </p:cNvPr>
          <p:cNvSpPr txBox="1"/>
          <p:nvPr/>
        </p:nvSpPr>
        <p:spPr>
          <a:xfrm>
            <a:off x="707666" y="1232452"/>
            <a:ext cx="8969734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Дает визуальную информацию :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Составе семьи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KZ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Демографическую информацию: имена, пол, возраст, стаж брака, род занятий и образование членов семьи и т.д.</a:t>
            </a:r>
            <a:endParaRPr lang="kk-KZ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KZ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родительских семьях каждого из супругов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Семейных отношениях и ролях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Критических жизненных ситуациях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Семейных мифах и верований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Медицинских/психиатрических проблемах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Неформальной сети родственников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миграции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Связи с более широкой системой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Широкий социокультурный контекст/опыт маргинализация или власти / привилегии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Повторяющиеся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межпоколенные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семейные паттерны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трудных жизненных ситуациях и запретных темах семь</a:t>
            </a:r>
            <a:r>
              <a:rPr lang="ru-RU" sz="1800" dirty="0">
                <a:solidFill>
                  <a:srgbClr val="002060"/>
                </a:solidFill>
                <a:latin typeface="+mj-lt"/>
              </a:rPr>
              <a:t>и</a:t>
            </a:r>
            <a:endParaRPr lang="ru-KZ" sz="18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0783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EE8262E-0D33-21A3-6CFC-5336F19A5D34}"/>
              </a:ext>
            </a:extLst>
          </p:cNvPr>
          <p:cNvSpPr txBox="1"/>
          <p:nvPr/>
        </p:nvSpPr>
        <p:spPr>
          <a:xfrm>
            <a:off x="1152940" y="691763"/>
            <a:ext cx="479463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ПОЛЬЗА ГЕНОГРАММЫ : НАЙТИ РИСКИ И УВИДЕТЬ РЕСУРСЫ </a:t>
            </a:r>
          </a:p>
          <a:p>
            <a:pPr algn="just"/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родственном окружении человека психолог способен увидеть не только риски, но и мощные ресурсы для решения семейных проблем.</a:t>
            </a:r>
          </a:p>
          <a:p>
            <a:pPr algn="just"/>
            <a:r>
              <a:rPr lang="ru-RU" sz="20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 Генограмма помогает выстраивать отношения между поколениями, внутри супружеской пары, разбираться в семейных кризисах, анализировать конфликты.»</a:t>
            </a:r>
            <a:endParaRPr lang="ru-K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EA4CE37B-665E-53B6-8A22-FDF3A5D9B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302" y="768457"/>
            <a:ext cx="3391062" cy="342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>
            <a:extLst>
              <a:ext uri="{FF2B5EF4-FFF2-40B4-BE49-F238E27FC236}">
                <a16:creationId xmlns:a16="http://schemas.microsoft.com/office/drawing/2014/main" id="{BF59B90B-5C51-5EFC-526C-F1BF7BDFC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598" y="2548269"/>
            <a:ext cx="2417983" cy="244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503670"/>
      </p:ext>
    </p:extLst>
  </p:cSld>
  <p:clrMapOvr>
    <a:masterClrMapping/>
  </p:clrMapOvr>
</p:sld>
</file>

<file path=ppt/theme/theme1.xml><?xml version="1.0" encoding="utf-8"?>
<a:theme xmlns:a="http://schemas.openxmlformats.org/drawingml/2006/main" name="BlocksVTI">
  <a:themeElements>
    <a:clrScheme name="Blocks">
      <a:dk1>
        <a:sysClr val="windowText" lastClr="000000"/>
      </a:dk1>
      <a:lt1>
        <a:sysClr val="window" lastClr="FFFFFF"/>
      </a:lt1>
      <a:dk2>
        <a:srgbClr val="1B3843"/>
      </a:dk2>
      <a:lt2>
        <a:srgbClr val="F2F3F1"/>
      </a:lt2>
      <a:accent1>
        <a:srgbClr val="7A8592"/>
      </a:accent1>
      <a:accent2>
        <a:srgbClr val="8C8C96"/>
      </a:accent2>
      <a:accent3>
        <a:srgbClr val="7A6C76"/>
      </a:accent3>
      <a:accent4>
        <a:srgbClr val="A7AA9D"/>
      </a:accent4>
      <a:accent5>
        <a:srgbClr val="63787F"/>
      </a:accent5>
      <a:accent6>
        <a:srgbClr val="889DA5"/>
      </a:accent6>
      <a:hlink>
        <a:srgbClr val="71819B"/>
      </a:hlink>
      <a:folHlink>
        <a:srgbClr val="7E8B85"/>
      </a:folHlink>
    </a:clrScheme>
    <a:fontScheme name="Avenir">
      <a:majorFont>
        <a:latin typeface="Microsoft YaHei"/>
        <a:ea typeface=""/>
        <a:cs typeface=""/>
      </a:majorFont>
      <a:minorFont>
        <a:latin typeface="Microsoft YaHe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cksVTI" id="{31656FE6-20D8-4105-85EA-706EC9332BE9}" vid="{039DFFC9-9B25-4063-9235-B287A446F50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2551</TotalTime>
  <Words>1241</Words>
  <Application>Microsoft Office PowerPoint</Application>
  <PresentationFormat>Широкоэкранный</PresentationFormat>
  <Paragraphs>86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Microsoft YaHei</vt:lpstr>
      <vt:lpstr>Microsoft YaHei Light</vt:lpstr>
      <vt:lpstr>Arial</vt:lpstr>
      <vt:lpstr>Calibri</vt:lpstr>
      <vt:lpstr>Roboto</vt:lpstr>
      <vt:lpstr>Symbol</vt:lpstr>
      <vt:lpstr>Times New Roman</vt:lpstr>
      <vt:lpstr>BlocksVTI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Правила для проведения интервью по составлению генограммы</vt:lpstr>
      <vt:lpstr>Презентация PowerPoint</vt:lpstr>
      <vt:lpstr>ГЕНОГРАММА</vt:lpstr>
      <vt:lpstr>Презентация PowerPoint</vt:lpstr>
      <vt:lpstr>СИМВОЛЫ ГЕНОГРАММЫ</vt:lpstr>
      <vt:lpstr>СИМВОЛЫ ГЕНОГРАММЫ</vt:lpstr>
      <vt:lpstr>СИМВОЛЫ ГЕНОГРАММЫ</vt:lpstr>
      <vt:lpstr>СИМВОЛЫ ГЕНОГРАММЫ</vt:lpstr>
      <vt:lpstr>ГЕНОГРАММА</vt:lpstr>
      <vt:lpstr>ЭКО-КАРТА</vt:lpstr>
      <vt:lpstr>Презентация PowerPoint</vt:lpstr>
      <vt:lpstr>Презентация PowerPoint</vt:lpstr>
      <vt:lpstr>Презентация PowerPoint</vt:lpstr>
      <vt:lpstr>Презентация PowerPoint</vt:lpstr>
      <vt:lpstr> Благодарим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Damira Zhanmurzina</dc:creator>
  <cp:lastModifiedBy>Уталиева Жанна Тлегеновна</cp:lastModifiedBy>
  <cp:revision>31</cp:revision>
  <dcterms:created xsi:type="dcterms:W3CDTF">2022-03-14T05:30:49Z</dcterms:created>
  <dcterms:modified xsi:type="dcterms:W3CDTF">2023-10-29T16:28:10Z</dcterms:modified>
</cp:coreProperties>
</file>