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4" r:id="rId4"/>
    <p:sldId id="275" r:id="rId5"/>
    <p:sldId id="257" r:id="rId6"/>
    <p:sldId id="259" r:id="rId7"/>
    <p:sldId id="276" r:id="rId8"/>
    <p:sldId id="258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ru-RU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73" d="100"/>
          <a:sy n="73" d="100"/>
        </p:scale>
        <p:origin x="-7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Заголовок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Образец заголовка</a:t>
            </a:r>
            <a:endParaRPr dirty="0"/>
          </a:p>
        </p:txBody>
      </p:sp>
      <p:sp>
        <p:nvSpPr>
          <p:cNvPr id="1027" name="Замещающий текст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Образец текста</a:t>
            </a:r>
            <a:endParaRPr dirty="0"/>
          </a:p>
          <a:p>
            <a:pPr lvl="1"/>
            <a:r>
              <a:rPr dirty="0"/>
              <a:t>Второй уровень</a:t>
            </a:r>
            <a:endParaRPr dirty="0"/>
          </a:p>
          <a:p>
            <a:pPr lvl="2"/>
            <a:r>
              <a:rPr dirty="0"/>
              <a:t>Третий уровень</a:t>
            </a:r>
            <a:endParaRPr dirty="0"/>
          </a:p>
          <a:p>
            <a:pPr lvl="3"/>
            <a:r>
              <a:rPr dirty="0"/>
              <a:t>Четвертый уровень</a:t>
            </a:r>
            <a:endParaRPr dirty="0"/>
          </a:p>
          <a:p>
            <a:pPr lvl="4"/>
            <a:r>
              <a:rPr dirty="0"/>
              <a:t>Пятый уровень</a:t>
            </a:r>
            <a:endParaRPr dirty="0"/>
          </a:p>
        </p:txBody>
      </p:sp>
      <p:sp>
        <p:nvSpPr>
          <p:cNvPr id="1028" name="Замещающая дата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ru-RU"/>
          </a:p>
        </p:txBody>
      </p:sp>
      <p:sp>
        <p:nvSpPr>
          <p:cNvPr id="1029" name="Замещающий нижний колонтитул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ru-RU"/>
          </a:p>
        </p:txBody>
      </p:sp>
      <p:sp>
        <p:nvSpPr>
          <p:cNvPr id="1030" name="Замещающий номер слайда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Заголовок 2049"/>
          <p:cNvSpPr>
            <a:spLocks noGrp="1"/>
          </p:cNvSpPr>
          <p:nvPr>
            <p:ph type="ctrTitle"/>
          </p:nvPr>
        </p:nvSpPr>
        <p:spPr>
          <a:xfrm>
            <a:off x="733425" y="995680"/>
            <a:ext cx="7724775" cy="1758315"/>
          </a:xfrm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r>
              <a:rPr sz="4000" b="1" kern="1200" baseline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Психологические особенности младенческого возраста</a:t>
            </a:r>
            <a:r>
              <a:rPr sz="4000" kern="1200" baseline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sz="4000" kern="1200" baseline="0">
              <a:solidFill>
                <a:srgbClr val="C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051" name="Подзаголовок 2050"/>
          <p:cNvSpPr>
            <a:spLocks noGrp="1"/>
          </p:cNvSpPr>
          <p:nvPr>
            <p:ph type="subTitle" idx="1"/>
          </p:nvPr>
        </p:nvSpPr>
        <p:spPr>
          <a:xfrm>
            <a:off x="5364480" y="5821045"/>
            <a:ext cx="3416300" cy="632460"/>
          </a:xfrm>
        </p:spPr>
        <p:txBody>
          <a:bodyPr/>
          <a:p>
            <a:pPr defTabSz="914400">
              <a:lnSpc>
                <a:spcPct val="80000"/>
              </a:lnSpc>
              <a:buClrTx/>
              <a:buSzTx/>
              <a:buFontTx/>
            </a:pPr>
            <a:r>
              <a:rPr lang="ru-RU" sz="2000" kern="1200" baseline="0">
                <a:latin typeface="Arial" panose="020B0604020202020204" pitchFamily="34" charset="0"/>
                <a:ea typeface="Arial" panose="020B0604020202020204" pitchFamily="34" charset="0"/>
              </a:rPr>
              <a:t>к.пс. наук Уталиева Ж.Т.</a:t>
            </a:r>
            <a:endParaRPr lang="ru-RU" sz="2000" kern="1200" baseline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00" name="Изображение 99"/>
          <p:cNvPicPr/>
          <p:nvPr/>
        </p:nvPicPr>
        <p:blipFill>
          <a:blip r:embed="rId1"/>
          <a:stretch>
            <a:fillRect/>
          </a:stretch>
        </p:blipFill>
        <p:spPr>
          <a:xfrm>
            <a:off x="1547495" y="2780665"/>
            <a:ext cx="6468110" cy="27451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Заголовок 8193"/>
          <p:cNvSpPr>
            <a:spLocks noGrp="1"/>
          </p:cNvSpPr>
          <p:nvPr>
            <p:ph type="title"/>
          </p:nvPr>
        </p:nvSpPr>
        <p:spPr>
          <a:xfrm>
            <a:off x="457200" y="353060"/>
            <a:ext cx="8229600" cy="1064895"/>
          </a:xfrm>
        </p:spPr>
        <p:txBody>
          <a:bodyPr anchor="ctr" anchorCtr="0"/>
          <a:p>
            <a:r>
              <a:rPr sz="3600" b="1">
                <a:solidFill>
                  <a:srgbClr val="C00000"/>
                </a:solidFill>
              </a:rPr>
              <a:t>Речь ребенка младенческого возраста</a:t>
            </a:r>
            <a:br>
              <a:rPr sz="3600">
                <a:solidFill>
                  <a:srgbClr val="C00000"/>
                </a:solidFill>
              </a:rPr>
            </a:br>
            <a:endParaRPr sz="3600">
              <a:solidFill>
                <a:srgbClr val="C00000"/>
              </a:solidFill>
            </a:endParaRPr>
          </a:p>
        </p:txBody>
      </p:sp>
      <p:sp>
        <p:nvSpPr>
          <p:cNvPr id="8195" name="Замещающий текст 8194"/>
          <p:cNvSpPr>
            <a:spLocks noGrp="1"/>
          </p:cNvSpPr>
          <p:nvPr>
            <p:ph type="body" idx="1"/>
          </p:nvPr>
        </p:nvSpPr>
        <p:spPr>
          <a:xfrm>
            <a:off x="468313" y="1268413"/>
            <a:ext cx="8229600" cy="4525962"/>
          </a:xfrm>
        </p:spPr>
        <p:txBody>
          <a:bodyPr/>
          <a:p>
            <a:pPr algn="just">
              <a:lnSpc>
                <a:spcPct val="80000"/>
              </a:lnSpc>
            </a:pPr>
            <a:r>
              <a:rPr sz="1600"/>
              <a:t>До года речь ребенка – </a:t>
            </a:r>
            <a:r>
              <a:rPr sz="1600" b="1"/>
              <a:t>пассивная</a:t>
            </a:r>
            <a:r>
              <a:rPr sz="1600"/>
              <a:t>: он понимает интонацию, часто повторяющиеся конструкции, но сам не говорит. Но именно в это время закладываются основы речевых навыков. Дети сами закладывают эти основы, стремясь установить контакт со взрослыми с помощью плача, </a:t>
            </a:r>
            <a:r>
              <a:rPr sz="1600" err="1"/>
              <a:t>гуления</a:t>
            </a:r>
            <a:r>
              <a:rPr sz="1600"/>
              <a:t>, воркования, лепета, жестов, а затем и первых слов. </a:t>
            </a:r>
            <a:endParaRPr sz="1600"/>
          </a:p>
          <a:p>
            <a:pPr algn="just">
              <a:lnSpc>
                <a:spcPct val="80000"/>
              </a:lnSpc>
            </a:pPr>
            <a:r>
              <a:rPr sz="1600" b="1"/>
              <a:t>Автономная речь</a:t>
            </a:r>
            <a:r>
              <a:rPr sz="1600"/>
              <a:t> формируется около года и служит переходной фазой между пассивной и активной речью. Иногда автономную речь называют детским жаргоном. По форме она является общением. По содержанию – эмоционально-непосредственной связью со взрослыми и ситуацией. </a:t>
            </a:r>
            <a:endParaRPr sz="1600"/>
          </a:p>
          <a:p>
            <a:pPr algn="just">
              <a:lnSpc>
                <a:spcPct val="80000"/>
              </a:lnSpc>
              <a:buNone/>
            </a:pPr>
            <a:r>
              <a:rPr sz="1600" b="1"/>
              <a:t>Особенности автономной речи: </a:t>
            </a:r>
            <a:endParaRPr sz="1600" b="1"/>
          </a:p>
          <a:p>
            <a:pPr algn="just">
              <a:lnSpc>
                <a:spcPct val="80000"/>
              </a:lnSpc>
            </a:pPr>
            <a:r>
              <a:rPr sz="1600"/>
              <a:t>не совпадает с речью взрослых </a:t>
            </a:r>
            <a:r>
              <a:rPr sz="1600" err="1"/>
              <a:t>артикуляционно</a:t>
            </a:r>
            <a:r>
              <a:rPr sz="1600"/>
              <a:t> и фонетически ("</a:t>
            </a:r>
            <a:r>
              <a:rPr sz="1600" err="1"/>
              <a:t>би-би</a:t>
            </a:r>
            <a:r>
              <a:rPr sz="1600"/>
              <a:t>"), а также по значению (многозначность одних и тех же вокализаций); </a:t>
            </a:r>
            <a:endParaRPr sz="1600"/>
          </a:p>
          <a:p>
            <a:pPr algn="just">
              <a:lnSpc>
                <a:spcPct val="80000"/>
              </a:lnSpc>
            </a:pPr>
            <a:r>
              <a:rPr sz="1600"/>
              <a:t>общение возможно только с людьми, посвященными в шифр детской речи, и в конкретной ситуации; </a:t>
            </a:r>
            <a:endParaRPr sz="1600"/>
          </a:p>
          <a:p>
            <a:pPr algn="just">
              <a:lnSpc>
                <a:spcPct val="80000"/>
              </a:lnSpc>
            </a:pPr>
            <a:r>
              <a:rPr sz="1600"/>
              <a:t>связь между словами своеобразна: речь напоминает ряд восклицаний, произносимых в аффекте. </a:t>
            </a:r>
            <a:endParaRPr sz="1600"/>
          </a:p>
          <a:p>
            <a:pPr algn="just">
              <a:lnSpc>
                <a:spcPct val="80000"/>
              </a:lnSpc>
            </a:pPr>
            <a:r>
              <a:rPr sz="1600"/>
              <a:t>Начало и конец автономной речи знаменует начало и конец кризиса одного года </a:t>
            </a:r>
            <a:endParaRPr sz="1600"/>
          </a:p>
        </p:txBody>
      </p:sp>
      <p:pic>
        <p:nvPicPr>
          <p:cNvPr id="8197" name="Изображение 8196" descr="6146778_lar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3213" y="5013325"/>
            <a:ext cx="2520950" cy="16811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Заголовок 9217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b="1">
                <a:solidFill>
                  <a:srgbClr val="C00000"/>
                </a:solidFill>
              </a:rPr>
              <a:t>Активная речь</a:t>
            </a:r>
            <a:endParaRPr b="1">
              <a:solidFill>
                <a:srgbClr val="C00000"/>
              </a:solidFill>
            </a:endParaRPr>
          </a:p>
        </p:txBody>
      </p:sp>
      <p:sp>
        <p:nvSpPr>
          <p:cNvPr id="9219" name="Замещающий текст 9218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475163" cy="5068888"/>
          </a:xfrm>
        </p:spPr>
        <p:txBody>
          <a:bodyPr/>
          <a:p>
            <a:pPr algn="just">
              <a:lnSpc>
                <a:spcPct val="80000"/>
              </a:lnSpc>
              <a:buClrTx/>
              <a:buSzTx/>
              <a:buFontTx/>
            </a:pPr>
            <a:endParaRPr sz="1600"/>
          </a:p>
          <a:p>
            <a:pPr algn="just">
              <a:lnSpc>
                <a:spcPct val="80000"/>
              </a:lnSpc>
              <a:buClrTx/>
              <a:buSzTx/>
              <a:buFontTx/>
            </a:pPr>
            <a:r>
              <a:rPr sz="1600"/>
              <a:t>Возникает к </a:t>
            </a:r>
            <a:r>
              <a:rPr sz="1600" b="1"/>
              <a:t>1,6 – 2 годам</a:t>
            </a:r>
            <a:r>
              <a:rPr sz="1600"/>
              <a:t> (у девочек раньше, чем у мальчиков). Запас слов к 1 году около 30. Вопросы "где?", "как?" выполняют специфические функции в организации и </a:t>
            </a:r>
            <a:r>
              <a:rPr sz="1600" err="1"/>
              <a:t>саморегуляции</a:t>
            </a:r>
            <a:r>
              <a:rPr sz="1600"/>
              <a:t> поведения. </a:t>
            </a:r>
            <a:endParaRPr sz="1600"/>
          </a:p>
          <a:p>
            <a:pPr algn="just">
              <a:lnSpc>
                <a:spcPct val="80000"/>
              </a:lnSpc>
              <a:buClrTx/>
              <a:buSzTx/>
              <a:buFontTx/>
            </a:pPr>
            <a:r>
              <a:rPr sz="1600" b="1"/>
              <a:t>Первые слова</a:t>
            </a:r>
            <a:r>
              <a:rPr sz="1600"/>
              <a:t> – это слова-действия с целью изменения коммуникативной ситуации ("дай!"). Хотя по форме первые слова в большинстве случаев являются существительными, по сути они глаголы. </a:t>
            </a:r>
            <a:endParaRPr sz="1600"/>
          </a:p>
          <a:p>
            <a:pPr algn="just">
              <a:lnSpc>
                <a:spcPct val="80000"/>
              </a:lnSpc>
              <a:buClrTx/>
              <a:buSzTx/>
              <a:buFontTx/>
            </a:pPr>
            <a:r>
              <a:rPr sz="1600"/>
              <a:t>Во время обучения речи взрослым следует говорить с детьми четко, отчетливо, чтобы передавать им навыки правильной речи. Показывать и называть предметы, рассказывать сказки. Процесс усвоения языка происходит более успешно, если ему помогают родители. </a:t>
            </a:r>
            <a:endParaRPr sz="1600"/>
          </a:p>
        </p:txBody>
      </p:sp>
      <p:sp>
        <p:nvSpPr>
          <p:cNvPr id="9224" name="Замещающий текст 922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p>
            <a:pPr>
              <a:lnSpc>
                <a:spcPct val="80000"/>
              </a:lnSpc>
              <a:buClrTx/>
              <a:buSzTx/>
              <a:buFontTx/>
            </a:pPr>
            <a:endParaRPr sz="1600"/>
          </a:p>
        </p:txBody>
      </p:sp>
      <p:pic>
        <p:nvPicPr>
          <p:cNvPr id="9223" name="Изображение 9222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9700" y="1412875"/>
            <a:ext cx="3216275" cy="48244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Заголовок 11265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>
                <a:solidFill>
                  <a:srgbClr val="C00000"/>
                </a:solidFill>
              </a:rPr>
              <a:t>Предметная деятельность</a:t>
            </a:r>
            <a:endParaRPr>
              <a:solidFill>
                <a:srgbClr val="C00000"/>
              </a:solidFill>
            </a:endParaRPr>
          </a:p>
        </p:txBody>
      </p:sp>
      <p:sp>
        <p:nvSpPr>
          <p:cNvPr id="11267" name="Замещающий текст 11266"/>
          <p:cNvSpPr>
            <a:spLocks noGrp="1"/>
          </p:cNvSpPr>
          <p:nvPr>
            <p:ph type="body" idx="1"/>
          </p:nvPr>
        </p:nvSpPr>
        <p:spPr>
          <a:xfrm>
            <a:off x="468313" y="1341438"/>
            <a:ext cx="8229600" cy="4525962"/>
          </a:xfrm>
        </p:spPr>
        <p:txBody>
          <a:bodyPr/>
          <a:p>
            <a:pPr algn="just">
              <a:lnSpc>
                <a:spcPct val="80000"/>
              </a:lnSpc>
            </a:pPr>
            <a:r>
              <a:rPr sz="1400"/>
              <a:t>Предметная деятельность связана с развитием движений у ребенка. В последовательности развития движений есть закономерность.</a:t>
            </a:r>
            <a:endParaRPr sz="1400"/>
          </a:p>
          <a:p>
            <a:pPr algn="just">
              <a:lnSpc>
                <a:spcPct val="80000"/>
              </a:lnSpc>
              <a:buNone/>
            </a:pPr>
            <a:r>
              <a:rPr sz="1400"/>
              <a:t> </a:t>
            </a:r>
            <a:endParaRPr sz="1400"/>
          </a:p>
          <a:p>
            <a:pPr algn="just">
              <a:lnSpc>
                <a:spcPct val="80000"/>
              </a:lnSpc>
            </a:pPr>
            <a:r>
              <a:rPr sz="1400" b="1"/>
              <a:t>Движущийся глаз</a:t>
            </a:r>
            <a:r>
              <a:rPr sz="1400"/>
              <a:t>. Известен феномен "глаза новорожденного" – они могут смотреть в разные стороны. К концу второго месяца эти движения уточняются, ребенок способен зрительно сосредоточиваться на предмете. К третьему месяцу движения глаз развиты почти так же, как у взрослого, формируется бинокулярное зрение.</a:t>
            </a:r>
            <a:endParaRPr sz="1400"/>
          </a:p>
          <a:p>
            <a:pPr algn="just">
              <a:lnSpc>
                <a:spcPct val="80000"/>
              </a:lnSpc>
            </a:pPr>
            <a:r>
              <a:rPr sz="1400" b="1"/>
              <a:t>Перемещение в пространстве</a:t>
            </a:r>
            <a:r>
              <a:rPr sz="1400"/>
              <a:t> – предпосылка усвоения деятельности с предметами. Ребенок последовательно учится переворачиваться, поднимать голову, садиться, ползать, становиться на ножки, делать первые шаги. Все это – в разные сроки, причем на сроки влияет стратегия родителей (см. ниже). Овладение каждым новым движением открывает ребенку новые границы пространства. </a:t>
            </a:r>
            <a:endParaRPr sz="1400"/>
          </a:p>
          <a:p>
            <a:pPr algn="just">
              <a:lnSpc>
                <a:spcPct val="80000"/>
              </a:lnSpc>
            </a:pPr>
            <a:r>
              <a:rPr sz="1400" b="1"/>
              <a:t>Ползание</a:t>
            </a:r>
            <a:r>
              <a:rPr sz="1400"/>
              <a:t>. Иногда пропускает эту стадию. </a:t>
            </a:r>
            <a:endParaRPr sz="1400"/>
          </a:p>
          <a:p>
            <a:pPr algn="just">
              <a:lnSpc>
                <a:spcPct val="80000"/>
              </a:lnSpc>
            </a:pPr>
            <a:r>
              <a:rPr sz="1400" b="1"/>
              <a:t>Хватание.</a:t>
            </a:r>
            <a:r>
              <a:rPr sz="1400"/>
              <a:t> К концу первого полугодия из случайных захватываний игрушки это движение превращается в намеренное. </a:t>
            </a:r>
            <a:endParaRPr sz="1400"/>
          </a:p>
          <a:p>
            <a:pPr algn="just">
              <a:lnSpc>
                <a:spcPct val="80000"/>
              </a:lnSpc>
            </a:pPr>
            <a:r>
              <a:rPr sz="1400" b="1"/>
              <a:t>Манипулирование предметом</a:t>
            </a:r>
            <a:r>
              <a:rPr sz="1400"/>
              <a:t>. Отличается от "настоящих" действий тем, что предмет используется не по назначению. </a:t>
            </a:r>
            <a:endParaRPr sz="1400"/>
          </a:p>
          <a:p>
            <a:pPr algn="just">
              <a:lnSpc>
                <a:spcPct val="80000"/>
              </a:lnSpc>
            </a:pPr>
            <a:r>
              <a:rPr sz="1400" b="1"/>
              <a:t>Указательный жест</a:t>
            </a:r>
            <a:r>
              <a:rPr sz="1400"/>
              <a:t>. </a:t>
            </a:r>
            <a:endParaRPr sz="1400"/>
          </a:p>
          <a:p>
            <a:pPr algn="just">
              <a:lnSpc>
                <a:spcPct val="80000"/>
              </a:lnSpc>
            </a:pPr>
            <a:r>
              <a:rPr sz="1400" b="1"/>
              <a:t>Произвольность движений и жестов, управляемость</a:t>
            </a:r>
            <a:r>
              <a:rPr sz="1400"/>
              <a:t>. Это база для новообразования – предметной деятельности </a:t>
            </a:r>
            <a:endParaRPr sz="1400"/>
          </a:p>
        </p:txBody>
      </p:sp>
      <p:pic>
        <p:nvPicPr>
          <p:cNvPr id="11269" name="Изображение 11268" descr="i?id=0ae984e5451ac21ea0441e4cc365f894-l&amp;n=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7175" y="5164138"/>
            <a:ext cx="2376488" cy="1485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1" name="Замещающий текст 12290"/>
          <p:cNvSpPr>
            <a:spLocks noGrp="1"/>
          </p:cNvSpPr>
          <p:nvPr>
            <p:ph type="body" idx="1"/>
          </p:nvPr>
        </p:nvSpPr>
        <p:spPr>
          <a:xfrm>
            <a:off x="468313" y="404813"/>
            <a:ext cx="8229600" cy="4525962"/>
          </a:xfrm>
        </p:spPr>
        <p:txBody>
          <a:bodyPr/>
          <a:p>
            <a:pPr algn="just">
              <a:lnSpc>
                <a:spcPct val="80000"/>
              </a:lnSpc>
            </a:pPr>
            <a:r>
              <a:rPr sz="1800"/>
              <a:t>Как только ребенок научается ходить, расширяются границы доступного мира. Следовательно, освобождаются руки и ребенок получает возможность действовать с вещами. </a:t>
            </a:r>
            <a:endParaRPr sz="1800"/>
          </a:p>
          <a:p>
            <a:pPr algn="just">
              <a:lnSpc>
                <a:spcPct val="80000"/>
              </a:lnSpc>
            </a:pPr>
            <a:r>
              <a:rPr sz="1800" b="1"/>
              <a:t>Предметная деятельность</a:t>
            </a:r>
            <a:r>
              <a:rPr sz="1800"/>
              <a:t> – это деятельность с предметами согласно их назначению. Но способ действия "не написан" на предметах, он не может быть открыт ребенком самостоятельно. Этому ребенок должен научиться у взрослых людей. Постепенно ребенок овладевает человеческим действием. </a:t>
            </a:r>
            <a:endParaRPr sz="1800"/>
          </a:p>
          <a:p>
            <a:pPr algn="just">
              <a:lnSpc>
                <a:spcPct val="80000"/>
              </a:lnSpc>
              <a:buNone/>
            </a:pPr>
            <a:r>
              <a:rPr sz="1800"/>
              <a:t>     </a:t>
            </a:r>
            <a:r>
              <a:rPr sz="1800" b="1"/>
              <a:t>Он осваивает:</a:t>
            </a:r>
            <a:r>
              <a:rPr sz="1800"/>
              <a:t> </a:t>
            </a:r>
            <a:endParaRPr sz="1800"/>
          </a:p>
          <a:p>
            <a:pPr algn="just">
              <a:lnSpc>
                <a:spcPct val="80000"/>
              </a:lnSpc>
            </a:pPr>
            <a:r>
              <a:rPr sz="1800"/>
              <a:t>назначение предмета; </a:t>
            </a:r>
            <a:endParaRPr sz="1800"/>
          </a:p>
          <a:p>
            <a:pPr algn="just">
              <a:lnSpc>
                <a:spcPct val="80000"/>
              </a:lnSpc>
            </a:pPr>
            <a:r>
              <a:rPr sz="1800"/>
              <a:t>способы действий с предметами; </a:t>
            </a:r>
            <a:endParaRPr sz="1800"/>
          </a:p>
          <a:p>
            <a:pPr algn="just">
              <a:lnSpc>
                <a:spcPct val="80000"/>
              </a:lnSpc>
            </a:pPr>
            <a:r>
              <a:rPr sz="1800"/>
              <a:t>технику выполнения действий. </a:t>
            </a:r>
            <a:endParaRPr sz="1800"/>
          </a:p>
          <a:p>
            <a:pPr algn="just">
              <a:lnSpc>
                <a:spcPct val="80000"/>
              </a:lnSpc>
            </a:pPr>
            <a:r>
              <a:rPr sz="1800"/>
              <a:t>В освоении предметной деятельности огромное значение имеют </a:t>
            </a:r>
            <a:r>
              <a:rPr sz="1800" b="1"/>
              <a:t>игрушки.</a:t>
            </a:r>
            <a:r>
              <a:rPr sz="1800"/>
              <a:t> Их назначение находится в соответствии с ведущими деятельностями (сначала – в ориентировочном поведении, далее – в общении со взрослыми; затем – в предметной деятельности. </a:t>
            </a:r>
            <a:endParaRPr sz="1800"/>
          </a:p>
        </p:txBody>
      </p:sp>
      <p:pic>
        <p:nvPicPr>
          <p:cNvPr id="12293" name="Изображение 12292" descr="3771967_ori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59113" y="4365625"/>
            <a:ext cx="3024187" cy="20177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Заголовок 13313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>
                <a:solidFill>
                  <a:srgbClr val="C00000"/>
                </a:solidFill>
              </a:rPr>
              <a:t>Умственное развитие</a:t>
            </a:r>
            <a:endParaRPr>
              <a:solidFill>
                <a:srgbClr val="C00000"/>
              </a:solidFill>
            </a:endParaRPr>
          </a:p>
        </p:txBody>
      </p:sp>
      <p:sp>
        <p:nvSpPr>
          <p:cNvPr id="13315" name="Замещающий текст 13314"/>
          <p:cNvSpPr>
            <a:spLocks noGrp="1"/>
          </p:cNvSpPr>
          <p:nvPr>
            <p:ph type="body" idx="1"/>
          </p:nvPr>
        </p:nvSpPr>
        <p:spPr>
          <a:xfrm>
            <a:off x="468313" y="1341438"/>
            <a:ext cx="8229600" cy="4784725"/>
          </a:xfrm>
        </p:spPr>
        <p:txBody>
          <a:bodyPr/>
          <a:p>
            <a:pPr algn="just">
              <a:lnSpc>
                <a:spcPct val="80000"/>
              </a:lnSpc>
            </a:pPr>
            <a:r>
              <a:rPr sz="1600"/>
              <a:t>Согласно Пиаже, ребенок до года находится в 1 периоде умственного развития </a:t>
            </a:r>
            <a:r>
              <a:rPr sz="1600" b="1"/>
              <a:t>– сенсомоторном</a:t>
            </a:r>
            <a:r>
              <a:rPr sz="1600"/>
              <a:t>. Дети в это время еще не овладели языком и у них нет психических образов для слов. Знания о людях и окружающих предметах складываются у них на основе информации, полученной от собственных органов чувств и случайных движений.</a:t>
            </a:r>
            <a:endParaRPr sz="1600"/>
          </a:p>
          <a:p>
            <a:pPr algn="just">
              <a:lnSpc>
                <a:spcPct val="80000"/>
              </a:lnSpc>
            </a:pPr>
            <a:r>
              <a:rPr sz="1600"/>
              <a:t> </a:t>
            </a:r>
            <a:r>
              <a:rPr sz="1600" b="1"/>
              <a:t>Сенсомоторный период проходит через 6 стадий, из которых 4 – до года.</a:t>
            </a:r>
            <a:r>
              <a:rPr sz="1600"/>
              <a:t> </a:t>
            </a:r>
            <a:endParaRPr sz="1600"/>
          </a:p>
          <a:p>
            <a:pPr algn="just">
              <a:lnSpc>
                <a:spcPct val="80000"/>
              </a:lnSpc>
            </a:pPr>
            <a:endParaRPr sz="1600"/>
          </a:p>
          <a:p>
            <a:pPr algn="just">
              <a:lnSpc>
                <a:spcPct val="80000"/>
              </a:lnSpc>
            </a:pPr>
            <a:r>
              <a:rPr sz="1600" b="1"/>
              <a:t>Упражнение рефлексов.</a:t>
            </a:r>
            <a:r>
              <a:rPr sz="1600"/>
              <a:t> Дети "упражняют" все навыки, которыми обладают в данный период развития. Это безусловные рефлексы: сосание, хватание, плач. Кроме этого новорожденные еще умеют смотреть и слушать. </a:t>
            </a:r>
            <a:endParaRPr sz="1600"/>
          </a:p>
          <a:p>
            <a:pPr algn="just">
              <a:lnSpc>
                <a:spcPct val="80000"/>
              </a:lnSpc>
            </a:pPr>
            <a:r>
              <a:rPr sz="1600" b="1"/>
              <a:t>Первичные круговые реакции</a:t>
            </a:r>
            <a:r>
              <a:rPr sz="1600"/>
              <a:t> (1 – 4 месяц жизни). Ребенок начинает приспосабливаться к своему окружению, используя аккомодацию (приспособление старых схем к новой информации). </a:t>
            </a:r>
            <a:endParaRPr sz="1600"/>
          </a:p>
          <a:p>
            <a:pPr>
              <a:lnSpc>
                <a:spcPct val="80000"/>
              </a:lnSpc>
            </a:pPr>
            <a:endParaRPr sz="1600"/>
          </a:p>
        </p:txBody>
      </p:sp>
      <p:pic>
        <p:nvPicPr>
          <p:cNvPr id="13317" name="Изображение 13316" descr="baby-Toy-look-darling-104948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59113" y="4437063"/>
            <a:ext cx="3384550" cy="21161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9" name="Замещающий текст 14338"/>
          <p:cNvSpPr>
            <a:spLocks noGrp="1"/>
          </p:cNvSpPr>
          <p:nvPr>
            <p:ph type="body" idx="1"/>
          </p:nvPr>
        </p:nvSpPr>
        <p:spPr>
          <a:xfrm>
            <a:off x="395288" y="476250"/>
            <a:ext cx="8229600" cy="4525963"/>
          </a:xfrm>
        </p:spPr>
        <p:txBody>
          <a:bodyPr/>
          <a:p>
            <a:pPr marL="609600" indent="-609600" algn="just">
              <a:lnSpc>
                <a:spcPct val="80000"/>
              </a:lnSpc>
              <a:buFontTx/>
              <a:buAutoNum type="arabicPeriod"/>
            </a:pPr>
            <a:endParaRPr sz="2000"/>
          </a:p>
          <a:p>
            <a:pPr marL="609600" indent="-609600" algn="just">
              <a:lnSpc>
                <a:spcPct val="80000"/>
              </a:lnSpc>
            </a:pPr>
            <a:r>
              <a:rPr sz="2000" b="1">
                <a:solidFill>
                  <a:srgbClr val="C00000"/>
                </a:solidFill>
              </a:rPr>
              <a:t>Вторичные круговые реакции</a:t>
            </a:r>
            <a:r>
              <a:rPr sz="2000"/>
              <a:t> (4 – 8 месяцев). Дети произвольно повторяют те формы поведения, которые доставляют им удовольствие; у них развивается способность восприятия постоянства объекта. С этим качеством связано появление в 7-8 месяцев первых страхов (страх "чужого"), а также восприятие постоянства объектов составляет основу привязанности к значимым для ребенка людям. </a:t>
            </a:r>
            <a:endParaRPr sz="2000"/>
          </a:p>
          <a:p>
            <a:pPr marL="609600" indent="-609600" algn="just">
              <a:lnSpc>
                <a:spcPct val="80000"/>
              </a:lnSpc>
            </a:pPr>
            <a:r>
              <a:rPr sz="2000" b="1">
                <a:solidFill>
                  <a:srgbClr val="C00000"/>
                </a:solidFill>
              </a:rPr>
              <a:t>Координация вторичных схем</a:t>
            </a:r>
            <a:r>
              <a:rPr sz="2000">
                <a:solidFill>
                  <a:srgbClr val="C00000"/>
                </a:solidFill>
              </a:rPr>
              <a:t> </a:t>
            </a:r>
            <a:r>
              <a:rPr sz="2000"/>
              <a:t>(8 – 12 месяцев). Происходит дальнейшее развитие всех упомянутых способностей ребенка. Малыши проявляют первые признаки умения предвосхитить события (например, плачут при виде йода). </a:t>
            </a:r>
            <a:endParaRPr sz="2000"/>
          </a:p>
          <a:p>
            <a:pPr marL="609600" indent="-609600">
              <a:lnSpc>
                <a:spcPct val="80000"/>
              </a:lnSpc>
            </a:pPr>
            <a:endParaRPr sz="2000"/>
          </a:p>
        </p:txBody>
      </p:sp>
      <p:pic>
        <p:nvPicPr>
          <p:cNvPr id="14341" name="Изображение 14340" descr="why-does-my-baby-cr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8538" y="3933825"/>
            <a:ext cx="4164012" cy="23129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Заголовок 1536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sz="2800" b="1">
                <a:solidFill>
                  <a:srgbClr val="C00000"/>
                </a:solidFill>
              </a:rPr>
              <a:t>Эмоциональное общение со взрослым как ведущая деятельность младенца</a:t>
            </a:r>
            <a:r>
              <a:rPr sz="4000">
                <a:solidFill>
                  <a:srgbClr val="C00000"/>
                </a:solidFill>
              </a:rPr>
              <a:t> </a:t>
            </a:r>
            <a:endParaRPr sz="4000">
              <a:solidFill>
                <a:srgbClr val="C00000"/>
              </a:solidFill>
            </a:endParaRPr>
          </a:p>
        </p:txBody>
      </p:sp>
      <p:sp>
        <p:nvSpPr>
          <p:cNvPr id="15363" name="Замещающий текст 1536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just">
              <a:lnSpc>
                <a:spcPct val="90000"/>
              </a:lnSpc>
            </a:pPr>
            <a:r>
              <a:rPr sz="2400" b="1"/>
              <a:t>Ведущая деятельность младенческого возраста - эмоциональное общение со взрослым. </a:t>
            </a:r>
            <a:endParaRPr sz="2400" b="1"/>
          </a:p>
          <a:p>
            <a:pPr algn="just">
              <a:lnSpc>
                <a:spcPct val="90000"/>
              </a:lnSpc>
            </a:pPr>
            <a:r>
              <a:rPr sz="2400"/>
              <a:t>Ребенок в этом возрасте является слабым и совершенно беспомощным. Хотя, родившись, он отделился от матери физически, но биологически еще связан с ней. Ни одной своей потребности он не может удовлетворить самостоятельно: его кормят, купают, одевают в сухое и чистое, перемещают в пространстве, следят за его здоровьем. И, наконец, с ним общаются. Такая беспомощность, полная зависимость от взрослого человека составляют специфику социальной ситуации развития младенца.</a:t>
            </a:r>
            <a:endParaRPr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Заголовок 16385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 anchor="ctr" anchorCtr="0"/>
          <a:p>
            <a:r>
              <a:rPr sz="2400" b="1">
                <a:solidFill>
                  <a:srgbClr val="C00000"/>
                </a:solidFill>
              </a:rPr>
              <a:t>Развитие психики ребенка в младенческом возрасте (0 - 1 год)</a:t>
            </a:r>
            <a:endParaRPr sz="2400" b="1">
              <a:solidFill>
                <a:srgbClr val="C00000"/>
              </a:solidFill>
            </a:endParaRPr>
          </a:p>
        </p:txBody>
      </p:sp>
      <p:sp>
        <p:nvSpPr>
          <p:cNvPr id="16387" name="Замещающий текст 16386"/>
          <p:cNvSpPr>
            <a:spLocks noGrp="1"/>
          </p:cNvSpPr>
          <p:nvPr>
            <p:ph type="body" idx="1"/>
          </p:nvPr>
        </p:nvSpPr>
        <p:spPr>
          <a:xfrm>
            <a:off x="250825" y="1196975"/>
            <a:ext cx="8229600" cy="4525963"/>
          </a:xfrm>
        </p:spPr>
        <p:txBody>
          <a:bodyPr/>
          <a:p>
            <a:pPr algn="just">
              <a:lnSpc>
                <a:spcPct val="80000"/>
              </a:lnSpc>
            </a:pPr>
            <a:r>
              <a:rPr sz="1600" b="1">
                <a:latin typeface="Times New Roman" panose="02020603050405020304" pitchFamily="18" charset="0"/>
              </a:rPr>
              <a:t>Потребность в общении</a:t>
            </a:r>
            <a:r>
              <a:rPr sz="1600">
                <a:latin typeface="Times New Roman" panose="02020603050405020304" pitchFamily="18" charset="0"/>
              </a:rPr>
              <a:t> у ребенка появляется рано, примерно в 1 месяц, после кризиса новорожденности (по некоторым данным, в 2 месяца). Комплекс оживления при появлении мамы (или другого близкого человека, ухаживающего за ребенком) показывает возникновение потребности в общении, которая должна как можно более полно удовлетворяться. Непосредственно-эмоциональное общение со взрослым создает у ребенка радостное настроение и повышает его активность, что становится необходимой основой для развития его движений, восприятия, мышления, речи. </a:t>
            </a:r>
            <a:endParaRPr sz="1600">
              <a:latin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sz="1600" b="1">
                <a:latin typeface="Times New Roman" panose="02020603050405020304" pitchFamily="18" charset="0"/>
              </a:rPr>
              <a:t>Что же происходит, если потребность в общении не удовлетворяется или удовлетворяется недостаточно?</a:t>
            </a:r>
            <a:r>
              <a:rPr sz="1600">
                <a:latin typeface="Times New Roman" panose="02020603050405020304" pitchFamily="18" charset="0"/>
              </a:rPr>
              <a:t> </a:t>
            </a:r>
            <a:endParaRPr sz="1600">
              <a:latin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sz="1600">
                <a:latin typeface="Times New Roman" panose="02020603050405020304" pitchFamily="18" charset="0"/>
              </a:rPr>
              <a:t>Дети, оказавшиеся в больнице или детском доме, отстают в психическом развитии. До 9-10 месяцев они сохраняют бессмысленный, безразличный взгляд, устремленный вверх, мало двигаются, ощупывают свое тело или одежду и не стремятся схватить попавшиеся на глаза игрушки. Они вялы, апатичны, не испытывают интереса к окружающему. Речь появится у них очень поздно. Более того, даже при хорошем гигиеническом уходе дети отстают в своем физическом развитии. Эти тяжелые последствия недостатка общения в младенчестве получили название </a:t>
            </a:r>
            <a:r>
              <a:rPr sz="1600" b="1" err="1">
                <a:latin typeface="Times New Roman" panose="02020603050405020304" pitchFamily="18" charset="0"/>
              </a:rPr>
              <a:t>госпитализма</a:t>
            </a:r>
            <a:endParaRPr sz="1600" b="1">
              <a:latin typeface="Times New Roman" panose="02020603050405020304" pitchFamily="18" charset="0"/>
            </a:endParaRPr>
          </a:p>
        </p:txBody>
      </p:sp>
      <p:pic>
        <p:nvPicPr>
          <p:cNvPr id="16389" name="Изображение 16388" descr="1401470414_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48488" y="4652963"/>
            <a:ext cx="1476375" cy="2205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1" name="Изображение 16390" descr="IMG_5038b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275" y="5032375"/>
            <a:ext cx="2735263" cy="1825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2" name="Заголовок 17411"/>
          <p:cNvSpPr>
            <a:spLocks noGrp="1"/>
          </p:cNvSpPr>
          <p:nvPr>
            <p:ph type="title"/>
          </p:nvPr>
        </p:nvSpPr>
        <p:spPr>
          <a:xfrm>
            <a:off x="395288" y="1268413"/>
            <a:ext cx="8229600" cy="1143000"/>
          </a:xfrm>
        </p:spPr>
        <p:txBody>
          <a:bodyPr anchor="ctr" anchorCtr="0"/>
          <a:p>
            <a:r>
              <a:t>Спасибо за внимание!</a:t>
            </a:r>
          </a:p>
        </p:txBody>
      </p:sp>
      <p:pic>
        <p:nvPicPr>
          <p:cNvPr id="17414" name="Изображение 17413" descr="i?id=86d3ca080dd227bdcfffd63fee243e0f-l&amp;n=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59113" y="2276475"/>
            <a:ext cx="2743200" cy="41227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>
                <a:solidFill>
                  <a:srgbClr val="C00000"/>
                </a:solidFill>
              </a:rPr>
              <a:t>Новорожденность</a:t>
            </a:r>
            <a:endParaRPr lang="ru-RU" altLang="en-US">
              <a:solidFill>
                <a:srgbClr val="C00000"/>
              </a:solidFill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ru-RU" altLang="en-US">
                <a:solidFill>
                  <a:srgbClr val="C00000"/>
                </a:solidFill>
              </a:rPr>
              <a:t>Хронологические рамки  0- 2 месяца</a:t>
            </a:r>
            <a:endParaRPr lang="ru-RU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>
                <a:solidFill>
                  <a:srgbClr val="C00000"/>
                </a:solidFill>
              </a:rPr>
              <a:t>Кризис новорожденности</a:t>
            </a:r>
            <a:endParaRPr lang="ru-RU" altLang="en-US">
              <a:solidFill>
                <a:srgbClr val="C00000"/>
              </a:solidFill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491490" y="1539875"/>
            <a:ext cx="8195310" cy="4586605"/>
          </a:xfrm>
        </p:spPr>
        <p:txBody>
          <a:bodyPr/>
          <a:p>
            <a:r>
              <a:rPr lang="ru-RU" sz="2400" dirty="0">
                <a:sym typeface="+mn-ea"/>
              </a:rPr>
              <a:t>то непосредственно процесс рождения</a:t>
            </a:r>
            <a:r>
              <a:rPr lang="ru-RU" sz="2400" dirty="0" smtClean="0">
                <a:sym typeface="+mn-ea"/>
              </a:rPr>
              <a:t>.</a:t>
            </a:r>
            <a:endParaRPr lang="ru-RU" sz="2400" dirty="0" smtClean="0"/>
          </a:p>
          <a:p>
            <a:r>
              <a:rPr lang="ru-RU" sz="2400" dirty="0" smtClean="0">
                <a:sym typeface="+mn-ea"/>
              </a:rPr>
              <a:t> тяжелый </a:t>
            </a:r>
            <a:r>
              <a:rPr lang="ru-RU" sz="2400" dirty="0">
                <a:sym typeface="+mn-ea"/>
              </a:rPr>
              <a:t>и </a:t>
            </a:r>
            <a:r>
              <a:rPr lang="ru-RU" sz="2400" dirty="0" smtClean="0">
                <a:sym typeface="+mn-ea"/>
              </a:rPr>
              <a:t>переломный момент </a:t>
            </a:r>
            <a:r>
              <a:rPr lang="ru-RU" sz="2400" dirty="0">
                <a:sym typeface="+mn-ea"/>
              </a:rPr>
              <a:t>в жизни ребенка.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>
                <a:sym typeface="+mn-ea"/>
              </a:rPr>
              <a:t>Причины </a:t>
            </a:r>
            <a:r>
              <a:rPr lang="ru-RU" sz="2400" dirty="0">
                <a:sym typeface="+mn-ea"/>
              </a:rPr>
              <a:t>этого кризиса следующие:</a:t>
            </a:r>
            <a:endParaRPr lang="ru-RU" sz="2400" dirty="0"/>
          </a:p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  <a:sym typeface="+mn-ea"/>
              </a:rPr>
              <a:t>1) физиологические</a:t>
            </a:r>
            <a:r>
              <a:rPr lang="ru-RU" sz="2400" dirty="0">
                <a:sym typeface="+mn-ea"/>
              </a:rPr>
              <a:t>. Ребенок, рождаясь, физически отделяется от матери, что уже является травмой, а в дополнение к этому попадает в совершенно другие условия (холод, воздушная среда, яркая освещенность, необходимость смены питания);</a:t>
            </a:r>
            <a:endParaRPr lang="ru-RU" sz="2400" dirty="0"/>
          </a:p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  <a:sym typeface="+mn-ea"/>
              </a:rPr>
              <a:t>2) психологические</a:t>
            </a:r>
            <a:r>
              <a:rPr lang="ru-RU" sz="2400" dirty="0">
                <a:solidFill>
                  <a:srgbClr val="C00000"/>
                </a:solidFill>
                <a:sym typeface="+mn-ea"/>
              </a:rPr>
              <a:t>. </a:t>
            </a:r>
            <a:r>
              <a:rPr lang="ru-RU" sz="2400" dirty="0">
                <a:sym typeface="+mn-ea"/>
              </a:rPr>
              <a:t>Отделяясь от матери, ребенок перестает ощущать ее тепло, что ведет к появлению чувства незащищенности и тревоги.</a:t>
            </a:r>
            <a:endParaRPr lang="ru-RU" altLang="en-US"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Заголовок 3073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 anchor="ctr" anchorCtr="0"/>
          <a:p>
            <a:r>
              <a:rPr>
                <a:solidFill>
                  <a:srgbClr val="FF0000"/>
                </a:solidFill>
              </a:rPr>
              <a:t>Кризис новорождённости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075" name="Замещающий текст 3074"/>
          <p:cNvSpPr>
            <a:spLocks noGrp="1"/>
          </p:cNvSpPr>
          <p:nvPr>
            <p:ph type="body" idx="1"/>
          </p:nvPr>
        </p:nvSpPr>
        <p:spPr>
          <a:xfrm>
            <a:off x="395288" y="1052513"/>
            <a:ext cx="8229600" cy="4525962"/>
          </a:xfrm>
        </p:spPr>
        <p:txBody>
          <a:bodyPr/>
          <a:p>
            <a:pPr algn="just">
              <a:lnSpc>
                <a:spcPct val="80000"/>
              </a:lnSpc>
            </a:pPr>
            <a:r>
              <a:rPr sz="2000" b="1"/>
              <a:t>Процесс рождения</a:t>
            </a:r>
            <a:r>
              <a:rPr sz="2000"/>
              <a:t> – тяжелый, переломный момент в жизни ребенка. </a:t>
            </a:r>
            <a:endParaRPr sz="2000"/>
          </a:p>
          <a:p>
            <a:pPr algn="just">
              <a:lnSpc>
                <a:spcPct val="80000"/>
              </a:lnSpc>
            </a:pPr>
            <a:r>
              <a:rPr sz="2000"/>
              <a:t>Психологи называют этот период – </a:t>
            </a:r>
            <a:r>
              <a:rPr sz="2000" b="1"/>
              <a:t>кризис новорожденности</a:t>
            </a:r>
            <a:r>
              <a:rPr sz="2000"/>
              <a:t>.</a:t>
            </a:r>
            <a:endParaRPr sz="2000"/>
          </a:p>
          <a:p>
            <a:pPr algn="just">
              <a:lnSpc>
                <a:spcPct val="80000"/>
              </a:lnSpc>
            </a:pPr>
            <a:endParaRPr sz="2000" b="1"/>
          </a:p>
          <a:p>
            <a:pPr algn="just">
              <a:lnSpc>
                <a:spcPct val="80000"/>
              </a:lnSpc>
              <a:buNone/>
            </a:pPr>
            <a:r>
              <a:rPr sz="2000" b="1"/>
              <a:t>Причины кризиса новорожденности: </a:t>
            </a:r>
            <a:endParaRPr sz="2000"/>
          </a:p>
          <a:p>
            <a:pPr algn="just">
              <a:lnSpc>
                <a:spcPct val="80000"/>
              </a:lnSpc>
            </a:pPr>
            <a:r>
              <a:rPr sz="2000"/>
              <a:t>- </a:t>
            </a:r>
            <a:r>
              <a:rPr sz="2000" b="1"/>
              <a:t>Физиологические</a:t>
            </a:r>
            <a:r>
              <a:rPr sz="2000"/>
              <a:t> (рождаясь, ребенок физически отделяется от матери. Он попадает в совершенно иные условия: холод, яркая освещенность, воздушная среда, требующая другого типа дыхания, необходимость смены типа питания). </a:t>
            </a:r>
            <a:endParaRPr sz="2000"/>
          </a:p>
          <a:p>
            <a:pPr algn="just">
              <a:lnSpc>
                <a:spcPct val="80000"/>
              </a:lnSpc>
            </a:pPr>
            <a:r>
              <a:rPr sz="2000"/>
              <a:t>- </a:t>
            </a:r>
            <a:r>
              <a:rPr sz="2000" b="1"/>
              <a:t>Психологические </a:t>
            </a:r>
            <a:r>
              <a:rPr sz="2000"/>
              <a:t>(психика новорожденного ребенка представляет собой набор врожденных безусловных рефлексов, которые помогают ребенку в первые часы его жизни).</a:t>
            </a:r>
            <a:endParaRPr sz="2000"/>
          </a:p>
          <a:p>
            <a:pPr algn="just">
              <a:lnSpc>
                <a:spcPct val="80000"/>
              </a:lnSpc>
            </a:pPr>
            <a:endParaRPr sz="2000"/>
          </a:p>
        </p:txBody>
      </p:sp>
      <p:pic>
        <p:nvPicPr>
          <p:cNvPr id="3077" name="Изображение 3076" descr="Infants_Sleep_4669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32138" y="4508500"/>
            <a:ext cx="3024187" cy="2016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3" name="Замещающий текст 5122"/>
          <p:cNvSpPr>
            <a:spLocks noGrp="1"/>
          </p:cNvSpPr>
          <p:nvPr>
            <p:ph type="body" idx="1"/>
          </p:nvPr>
        </p:nvSpPr>
        <p:spPr>
          <a:xfrm>
            <a:off x="250825" y="476250"/>
            <a:ext cx="8229600" cy="4525963"/>
          </a:xfrm>
        </p:spPr>
        <p:txBody>
          <a:bodyPr/>
          <a:p>
            <a:pPr algn="just"/>
            <a:r>
              <a:rPr sz="2800" b="1">
                <a:solidFill>
                  <a:srgbClr val="C00000"/>
                </a:solidFill>
              </a:rPr>
              <a:t>Какие же безусловные рефлексы имеет новорожденный? </a:t>
            </a:r>
            <a:endParaRPr sz="2800" b="1">
              <a:solidFill>
                <a:srgbClr val="C00000"/>
              </a:solidFill>
            </a:endParaRPr>
          </a:p>
          <a:p>
            <a:pPr algn="just"/>
            <a:r>
              <a:rPr sz="2800"/>
              <a:t>Это, прежде всего дыхательный и сосательный рефлексы, защитные и ориентировочные рефлексы. Некоторые рефлексы являются атавистическими ("цеплятельный") – они получены от предков-животных, бесполезны для ребенка и вскоре исчезают. Основную часть времени ребенок спит. </a:t>
            </a:r>
            <a:endParaRPr sz="2800"/>
          </a:p>
          <a:p>
            <a:endParaRPr sz="2800"/>
          </a:p>
        </p:txBody>
      </p:sp>
      <p:pic>
        <p:nvPicPr>
          <p:cNvPr id="5125" name="Изображение 5124" descr="1000-6ee8cef47c215ad1aef187d7f8cc85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32138" y="4508500"/>
            <a:ext cx="2952750" cy="19700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>
                <a:solidFill>
                  <a:srgbClr val="C00000"/>
                </a:solidFill>
              </a:rPr>
              <a:t>Новорожденный</a:t>
            </a:r>
            <a:endParaRPr lang="ru-RU" altLang="en-US">
              <a:solidFill>
                <a:srgbClr val="C00000"/>
              </a:solidFill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  <a:sym typeface="+mn-ea"/>
              </a:rPr>
              <a:t>Безусловные рефлексы</a:t>
            </a:r>
            <a:r>
              <a:rPr lang="ru-RU" sz="2400" b="1" dirty="0" smtClean="0">
                <a:sym typeface="+mn-ea"/>
              </a:rPr>
              <a:t>,</a:t>
            </a:r>
            <a:r>
              <a:rPr lang="ru-RU" sz="2400" dirty="0" smtClean="0">
                <a:sym typeface="+mn-ea"/>
              </a:rPr>
              <a:t> </a:t>
            </a:r>
            <a:r>
              <a:rPr lang="ru-RU" sz="2400" dirty="0">
                <a:sym typeface="+mn-ea"/>
              </a:rPr>
              <a:t>которые помогают </a:t>
            </a:r>
            <a:r>
              <a:rPr lang="ru-RU" sz="2400" dirty="0" smtClean="0">
                <a:sym typeface="+mn-ea"/>
              </a:rPr>
              <a:t>ребенку в </a:t>
            </a:r>
            <a:r>
              <a:rPr lang="ru-RU" sz="2400" dirty="0">
                <a:sym typeface="+mn-ea"/>
              </a:rPr>
              <a:t>первые часы жизни.</a:t>
            </a:r>
            <a:endParaRPr lang="ru-RU" sz="2400" dirty="0"/>
          </a:p>
          <a:p>
            <a:pPr marL="0" indent="0">
              <a:buNone/>
            </a:pPr>
            <a:r>
              <a:rPr lang="ru-RU" sz="2400" dirty="0">
                <a:sym typeface="+mn-ea"/>
              </a:rPr>
              <a:t> К ним относятся </a:t>
            </a:r>
            <a:endParaRPr lang="ru-RU" sz="2400" dirty="0" smtClean="0"/>
          </a:p>
          <a:p>
            <a:r>
              <a:rPr lang="ru-RU" sz="2400" dirty="0" smtClean="0">
                <a:sym typeface="+mn-ea"/>
              </a:rPr>
              <a:t>сосательный</a:t>
            </a:r>
            <a:r>
              <a:rPr lang="ru-RU" sz="2400" dirty="0">
                <a:sym typeface="+mn-ea"/>
              </a:rPr>
              <a:t>, </a:t>
            </a:r>
            <a:endParaRPr lang="ru-RU" sz="2400" dirty="0" smtClean="0"/>
          </a:p>
          <a:p>
            <a:r>
              <a:rPr lang="ru-RU" sz="2400" dirty="0" smtClean="0">
                <a:sym typeface="+mn-ea"/>
              </a:rPr>
              <a:t>дыхательный</a:t>
            </a:r>
            <a:r>
              <a:rPr lang="ru-RU" sz="2400" dirty="0">
                <a:sym typeface="+mn-ea"/>
              </a:rPr>
              <a:t>, </a:t>
            </a:r>
            <a:endParaRPr lang="ru-RU" sz="2400" dirty="0" smtClean="0"/>
          </a:p>
          <a:p>
            <a:r>
              <a:rPr lang="ru-RU" sz="2400" dirty="0" smtClean="0">
                <a:sym typeface="+mn-ea"/>
              </a:rPr>
              <a:t>защитный,</a:t>
            </a:r>
            <a:endParaRPr lang="ru-RU" sz="2400" dirty="0" smtClean="0"/>
          </a:p>
          <a:p>
            <a:r>
              <a:rPr lang="ru-RU" sz="2400" dirty="0" smtClean="0">
                <a:sym typeface="+mn-ea"/>
              </a:rPr>
              <a:t> </a:t>
            </a:r>
            <a:r>
              <a:rPr lang="ru-RU" sz="2400" dirty="0">
                <a:sym typeface="+mn-ea"/>
              </a:rPr>
              <a:t>ориентировочный, </a:t>
            </a:r>
            <a:endParaRPr lang="ru-RU" sz="2400" dirty="0" smtClean="0"/>
          </a:p>
          <a:p>
            <a:r>
              <a:rPr lang="ru-RU" sz="2400" dirty="0" smtClean="0">
                <a:sym typeface="+mn-ea"/>
              </a:rPr>
              <a:t>хватательный </a:t>
            </a:r>
            <a:r>
              <a:rPr lang="ru-RU" sz="2400" dirty="0">
                <a:sym typeface="+mn-ea"/>
              </a:rPr>
              <a:t>(«цеплятельный») </a:t>
            </a:r>
            <a:r>
              <a:rPr lang="ru-RU" sz="2400" dirty="0" smtClean="0">
                <a:sym typeface="+mn-ea"/>
              </a:rPr>
              <a:t>рефлексы</a:t>
            </a:r>
            <a:endParaRPr lang="ru-RU" sz="2400" dirty="0" smtClean="0"/>
          </a:p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C00000"/>
                </a:solidFill>
                <a:sym typeface="+mn-ea"/>
              </a:rPr>
              <a:t>Наличие таких рефлексов свидетельствует о зрелости ЦНС</a:t>
            </a:r>
            <a:endParaRPr lang="ru-RU" sz="2400" dirty="0">
              <a:solidFill>
                <a:srgbClr val="C00000"/>
              </a:solidFill>
            </a:endParaRPr>
          </a:p>
          <a:p>
            <a:endParaRPr lang="ru-RU" alt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9" name="Замещающий текст 4098"/>
          <p:cNvSpPr>
            <a:spLocks noGrp="1"/>
          </p:cNvSpPr>
          <p:nvPr>
            <p:ph type="body" idx="1"/>
          </p:nvPr>
        </p:nvSpPr>
        <p:spPr>
          <a:xfrm>
            <a:off x="539750" y="476250"/>
            <a:ext cx="8229600" cy="4525963"/>
          </a:xfrm>
        </p:spPr>
        <p:txBody>
          <a:bodyPr/>
          <a:p>
            <a:pPr algn="just">
              <a:lnSpc>
                <a:spcPct val="90000"/>
              </a:lnSpc>
            </a:pPr>
            <a:r>
              <a:rPr sz="2400"/>
              <a:t>Ведущий вид деятельности в этом возрасте – непосредственно-эмоциональное общение со взрослым. Зависимость от взрослого носит всеобъемлющий характер. Например, когнитивный: все познавательные процессы реализуются в отношениях с матерью и с помощью нее. </a:t>
            </a:r>
            <a:endParaRPr sz="2400"/>
          </a:p>
          <a:p>
            <a:pPr algn="just">
              <a:lnSpc>
                <a:spcPct val="90000"/>
              </a:lnSpc>
            </a:pPr>
            <a:r>
              <a:rPr sz="2400" b="1"/>
              <a:t>Новообразования возраста</a:t>
            </a:r>
            <a:endParaRPr sz="2400"/>
          </a:p>
          <a:p>
            <a:pPr algn="just">
              <a:lnSpc>
                <a:spcPct val="90000"/>
              </a:lnSpc>
              <a:buNone/>
            </a:pPr>
            <a:r>
              <a:rPr sz="2400" b="1"/>
              <a:t>1.</a:t>
            </a:r>
            <a:r>
              <a:rPr sz="2400"/>
              <a:t> К году ребенок произносит первые слова (складывается структура речевого действия); </a:t>
            </a:r>
            <a:endParaRPr sz="2400"/>
          </a:p>
          <a:p>
            <a:pPr algn="just">
              <a:lnSpc>
                <a:spcPct val="90000"/>
              </a:lnSpc>
              <a:buNone/>
            </a:pPr>
            <a:r>
              <a:rPr sz="2400" b="1"/>
              <a:t>2.</a:t>
            </a:r>
            <a:r>
              <a:rPr sz="2400"/>
              <a:t> Осваивает произвольные действия с предметами окружающего мира (структура предметного действия). </a:t>
            </a:r>
            <a:endParaRPr sz="2400"/>
          </a:p>
        </p:txBody>
      </p:sp>
      <p:pic>
        <p:nvPicPr>
          <p:cNvPr id="4101" name="Изображение 4100" descr="82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6600" y="4581525"/>
            <a:ext cx="2663825" cy="1901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Заголовок 6145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 anchor="ctr" anchorCtr="0"/>
          <a:p>
            <a:r>
              <a:rPr sz="3600" b="1">
                <a:solidFill>
                  <a:srgbClr val="C00000"/>
                </a:solidFill>
              </a:rPr>
              <a:t>Психологическая характеристика периода новорожденности</a:t>
            </a:r>
            <a:r>
              <a:rPr sz="4000">
                <a:solidFill>
                  <a:srgbClr val="C00000"/>
                </a:solidFill>
              </a:rPr>
              <a:t> </a:t>
            </a:r>
            <a:endParaRPr sz="4000">
              <a:solidFill>
                <a:srgbClr val="C00000"/>
              </a:solidFill>
            </a:endParaRPr>
          </a:p>
        </p:txBody>
      </p:sp>
      <p:sp>
        <p:nvSpPr>
          <p:cNvPr id="6147" name="Замещающий текст 614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p>
            <a:pPr algn="just">
              <a:lnSpc>
                <a:spcPct val="80000"/>
              </a:lnSpc>
            </a:pPr>
            <a:r>
              <a:rPr sz="1600" b="1"/>
              <a:t>Ребенок обладает чувствительностью</a:t>
            </a:r>
            <a:r>
              <a:rPr sz="1600"/>
              <a:t>: различает соленый, горький, сладкий вкус; реагирует на звуковые раздражители. </a:t>
            </a:r>
            <a:endParaRPr sz="1600"/>
          </a:p>
          <a:p>
            <a:pPr algn="just">
              <a:lnSpc>
                <a:spcPct val="80000"/>
              </a:lnSpc>
            </a:pPr>
            <a:r>
              <a:rPr sz="1600" b="1"/>
              <a:t>Важные события в психической жизни ребенка</a:t>
            </a:r>
            <a:r>
              <a:rPr sz="1600"/>
              <a:t> - возникновение слухового и зрительного сосредоточения. </a:t>
            </a:r>
            <a:endParaRPr sz="1600"/>
          </a:p>
          <a:p>
            <a:pPr algn="just">
              <a:lnSpc>
                <a:spcPct val="80000"/>
              </a:lnSpc>
            </a:pPr>
            <a:r>
              <a:rPr sz="1600" b="1"/>
              <a:t>Слуховое сосредоточение</a:t>
            </a:r>
            <a:r>
              <a:rPr sz="1600"/>
              <a:t> появляется на 2-3 неделе. Резкий звук, например, хлопнувшей двери, вызывает прекращение движений, ребенок замирает и замолкает. Позже, на 3-4 неделе, такая же реакция возникает на голос человека. В это время ребенок не только сосредоточивается на звуке, но и поворачивает голову в сторону его источника.</a:t>
            </a:r>
            <a:endParaRPr sz="1600"/>
          </a:p>
          <a:p>
            <a:pPr algn="just">
              <a:lnSpc>
                <a:spcPct val="80000"/>
              </a:lnSpc>
            </a:pPr>
            <a:r>
              <a:rPr sz="1600"/>
              <a:t> </a:t>
            </a:r>
            <a:r>
              <a:rPr sz="1600" b="1"/>
              <a:t>Зрительное сосредоточение</a:t>
            </a:r>
            <a:r>
              <a:rPr sz="1600"/>
              <a:t>, появляющееся на 3-5 неделе, внешне проявляется так же: ребенок замирает и задерживает взгляд (разумеется, недолго) на ярком предмете. </a:t>
            </a:r>
            <a:endParaRPr sz="1600"/>
          </a:p>
          <a:p>
            <a:pPr algn="just">
              <a:lnSpc>
                <a:spcPct val="80000"/>
              </a:lnSpc>
            </a:pPr>
            <a:r>
              <a:rPr sz="1600"/>
              <a:t>Новорожденный, приобретя способность реагировать на голос ухаживающей за ним матери, видеть ее лицо, устанавливает с ней </a:t>
            </a:r>
            <a:r>
              <a:rPr sz="1600" b="1"/>
              <a:t>эмоциональные связи</a:t>
            </a:r>
            <a:r>
              <a:rPr sz="1600"/>
              <a:t>. Примерно в 1 месяц ребенок, увидев маму, останавливает взгляд на ее лице, вскидывает руки, быстро двигает ногами, издает громкие звуки и начинает улыбаться. Эта бурная эмоциональная реакция была названа </a:t>
            </a:r>
            <a:r>
              <a:rPr sz="1600" b="1"/>
              <a:t>"комплексом оживления". </a:t>
            </a:r>
            <a:endParaRPr sz="1600" b="1"/>
          </a:p>
          <a:p>
            <a:pPr algn="just">
              <a:lnSpc>
                <a:spcPct val="80000"/>
              </a:lnSpc>
            </a:pPr>
            <a:r>
              <a:rPr sz="1600"/>
              <a:t>Комплекс оживления, включающий истинно человеческую особенность - улыбку, - знаменует собой появление первой социальной потребности - потребности в общении. А становление у ребенка потребности в общении означает, что он в своем психическом развитии переходит от новорожденности в собственно младенчество</a:t>
            </a:r>
            <a:r>
              <a:rPr sz="1200"/>
              <a:t> </a:t>
            </a:r>
            <a:endParaRPr sz="1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Заголовок 7169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 anchor="ctr" anchorCtr="0"/>
          <a:p>
            <a:r>
              <a:rPr sz="4000">
                <a:solidFill>
                  <a:srgbClr val="C00000"/>
                </a:solidFill>
              </a:rPr>
              <a:t>Базовая потребность возраста</a:t>
            </a:r>
            <a:endParaRPr sz="4000">
              <a:solidFill>
                <a:srgbClr val="C00000"/>
              </a:solidFill>
            </a:endParaRPr>
          </a:p>
        </p:txBody>
      </p:sp>
      <p:sp>
        <p:nvSpPr>
          <p:cNvPr id="7171" name="Замещающий текст 7170"/>
          <p:cNvSpPr>
            <a:spLocks noGrp="1"/>
          </p:cNvSpPr>
          <p:nvPr>
            <p:ph type="body" idx="1"/>
          </p:nvPr>
        </p:nvSpPr>
        <p:spPr>
          <a:xfrm>
            <a:off x="250825" y="981075"/>
            <a:ext cx="8229600" cy="5429250"/>
          </a:xfrm>
        </p:spPr>
        <p:txBody>
          <a:bodyPr/>
          <a:p>
            <a:pPr algn="just">
              <a:lnSpc>
                <a:spcPct val="80000"/>
              </a:lnSpc>
            </a:pPr>
            <a:r>
              <a:rPr sz="1600" b="1"/>
              <a:t>Базовая потребность возраста</a:t>
            </a:r>
            <a:r>
              <a:rPr sz="1600"/>
              <a:t> – потребность в безопасности, защищенности. Она должна быть </a:t>
            </a:r>
            <a:r>
              <a:rPr sz="1600" err="1"/>
              <a:t>базально</a:t>
            </a:r>
            <a:r>
              <a:rPr sz="1600"/>
              <a:t> удовлетворена. В этом главная функция взрослого человека. Если ребенок чувствует себя в безопасности, то он открыт окружающему миру, доверят ему и осваивает его смелее. Если нет – ограничивает взаимодействие с миром замкнутой ситуацией.</a:t>
            </a:r>
            <a:endParaRPr sz="1600"/>
          </a:p>
          <a:p>
            <a:pPr algn="just">
              <a:lnSpc>
                <a:spcPct val="80000"/>
              </a:lnSpc>
            </a:pPr>
            <a:r>
              <a:rPr sz="1600" b="1"/>
              <a:t> </a:t>
            </a:r>
            <a:r>
              <a:rPr sz="1600" b="1" err="1"/>
              <a:t>Э.Эриксон</a:t>
            </a:r>
            <a:r>
              <a:rPr sz="1600" b="1"/>
              <a:t> </a:t>
            </a:r>
            <a:r>
              <a:rPr sz="1600"/>
              <a:t>говорит о том, что в младшем возрасте у человека формируется чувство доверия или недоверия к окружающему миру (людям, вещам, явлениям), которое человек пронесет через всю жизнь. Чувство отчужденности возникает при дефиците внимания, любви, ласки, при жестоком обращении с детьми. В этом же возрасте формируется чувство привязанности. </a:t>
            </a:r>
            <a:endParaRPr sz="1600"/>
          </a:p>
          <a:p>
            <a:pPr algn="just">
              <a:lnSpc>
                <a:spcPct val="80000"/>
              </a:lnSpc>
            </a:pPr>
            <a:r>
              <a:rPr sz="1600" b="1"/>
              <a:t>Выделяют 3 фазы процесса формирования детской привязанности</a:t>
            </a:r>
            <a:r>
              <a:rPr sz="1600"/>
              <a:t>:</a:t>
            </a:r>
            <a:endParaRPr sz="1600"/>
          </a:p>
          <a:p>
            <a:pPr algn="just">
              <a:lnSpc>
                <a:spcPct val="80000"/>
              </a:lnSpc>
              <a:buNone/>
            </a:pPr>
            <a:r>
              <a:rPr sz="1600" b="1"/>
              <a:t> (1)</a:t>
            </a:r>
            <a:r>
              <a:rPr sz="1600"/>
              <a:t> малыш ищет близости с любым человеком;</a:t>
            </a:r>
            <a:endParaRPr sz="1600"/>
          </a:p>
          <a:p>
            <a:pPr algn="just">
              <a:lnSpc>
                <a:spcPct val="80000"/>
              </a:lnSpc>
              <a:buNone/>
            </a:pPr>
            <a:r>
              <a:rPr sz="1600" b="1"/>
              <a:t> (2)</a:t>
            </a:r>
            <a:r>
              <a:rPr sz="1600"/>
              <a:t> учится отличать знакомых людей от незнакомых; </a:t>
            </a:r>
            <a:endParaRPr sz="1600"/>
          </a:p>
          <a:p>
            <a:pPr algn="just">
              <a:lnSpc>
                <a:spcPct val="80000"/>
              </a:lnSpc>
              <a:buNone/>
            </a:pPr>
            <a:r>
              <a:rPr sz="1600" b="1"/>
              <a:t>(3)</a:t>
            </a:r>
            <a:r>
              <a:rPr sz="1600"/>
              <a:t> чувство привязанности возникает к тем людям, которые особо значимы для ребенка.</a:t>
            </a:r>
            <a:endParaRPr sz="1600"/>
          </a:p>
          <a:p>
            <a:pPr algn="just">
              <a:lnSpc>
                <a:spcPct val="80000"/>
              </a:lnSpc>
            </a:pPr>
            <a:r>
              <a:rPr sz="1600"/>
              <a:t> Социальное общение, ощущение комфорта способствует формированию детской привязанности больше, чем своевременное кормление, так как придают этому чувству сугубо человеческий характер. </a:t>
            </a:r>
            <a:endParaRPr sz="1600"/>
          </a:p>
          <a:p>
            <a:pPr algn="just">
              <a:lnSpc>
                <a:spcPct val="80000"/>
              </a:lnSpc>
            </a:pPr>
            <a:r>
              <a:rPr sz="1600" b="1"/>
              <a:t>Вторая половина стабильного периода</a:t>
            </a:r>
            <a:r>
              <a:rPr sz="1600"/>
              <a:t> характеризуется расширением границ общения. </a:t>
            </a:r>
            <a:endParaRPr sz="1600"/>
          </a:p>
          <a:p>
            <a:pPr algn="just">
              <a:lnSpc>
                <a:spcPct val="80000"/>
              </a:lnSpc>
            </a:pPr>
            <a:r>
              <a:rPr sz="1600"/>
              <a:t>Разрывается слитность взрослого и ребенка, появляются двое. </a:t>
            </a:r>
            <a:endParaRPr sz="1600"/>
          </a:p>
        </p:txBody>
      </p:sp>
      <p:pic>
        <p:nvPicPr>
          <p:cNvPr id="7174" name="Изображение 7173" descr="0_13843c_fe6e592b_ori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77050" y="5157788"/>
            <a:ext cx="2016125" cy="1438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11784</Words>
  <Application>WPS Presentation</Application>
  <PresentationFormat>Экран</PresentationFormat>
  <Paragraphs>131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Arial</vt:lpstr>
      <vt:lpstr>SimSun</vt:lpstr>
      <vt:lpstr>Wingdings</vt:lpstr>
      <vt:lpstr>Microsoft YaHei</vt:lpstr>
      <vt:lpstr>Arial Unicode MS</vt:lpstr>
      <vt:lpstr>Calibri</vt:lpstr>
      <vt:lpstr>Times New Roman</vt:lpstr>
      <vt:lpstr>Оформление по умолчанию</vt:lpstr>
      <vt:lpstr>Психологические особенности младенческого возраста </vt:lpstr>
      <vt:lpstr>Новорожденность</vt:lpstr>
      <vt:lpstr>Кризис новорожденности</vt:lpstr>
      <vt:lpstr>Кризис новорождённости</vt:lpstr>
      <vt:lpstr>PowerPoint 演示文稿</vt:lpstr>
      <vt:lpstr>Новорожденный</vt:lpstr>
      <vt:lpstr>PowerPoint 演示文稿</vt:lpstr>
      <vt:lpstr>Психологическая характеристика периода новорожденности </vt:lpstr>
      <vt:lpstr>Базовая потребность возраста</vt:lpstr>
      <vt:lpstr>Речь ребенка младенческого возраста </vt:lpstr>
      <vt:lpstr>Активная речь</vt:lpstr>
      <vt:lpstr>Предметная деятельность</vt:lpstr>
      <vt:lpstr>PowerPoint 演示文稿</vt:lpstr>
      <vt:lpstr>Умственное развитие</vt:lpstr>
      <vt:lpstr>PowerPoint 演示文稿</vt:lpstr>
      <vt:lpstr>Эмоциональное общение со взрослым как ведущая деятельность младенца </vt:lpstr>
      <vt:lpstr>Развитие психики ребенка в младенческом возрасте (0 - 1 год)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Психологические особенности младенческого возраста </dc:title>
  <dc:creator>Тамара</dc:creator>
  <cp:lastModifiedBy>77768</cp:lastModifiedBy>
  <cp:revision>4</cp:revision>
  <dcterms:created xsi:type="dcterms:W3CDTF">2018-09-23T10:51:00Z</dcterms:created>
  <dcterms:modified xsi:type="dcterms:W3CDTF">2024-04-27T05:53:39Z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32597E9F0F4A4886A30B7A41BECA8936_13</vt:lpwstr>
  </property>
  <property fmtid="{D5CDD505-2E9C-101B-9397-08002B2CF9AE}" pid="3" name="KSOProductBuildVer">
    <vt:lpwstr>1049-12.2.0.16731</vt:lpwstr>
  </property>
</Properties>
</file>