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331" r:id="rId4"/>
    <p:sldId id="332" r:id="rId5"/>
    <p:sldId id="257" r:id="rId6"/>
    <p:sldId id="279" r:id="rId7"/>
    <p:sldId id="258" r:id="rId8"/>
    <p:sldId id="259" r:id="rId9"/>
    <p:sldId id="260" r:id="rId10"/>
    <p:sldId id="261" r:id="rId11"/>
    <p:sldId id="307" r:id="rId12"/>
    <p:sldId id="262" r:id="rId13"/>
    <p:sldId id="264" r:id="rId14"/>
    <p:sldId id="263" r:id="rId15"/>
    <p:sldId id="281" r:id="rId16"/>
    <p:sldId id="265" r:id="rId17"/>
    <p:sldId id="266" r:id="rId18"/>
    <p:sldId id="280" r:id="rId19"/>
    <p:sldId id="282" r:id="rId20"/>
    <p:sldId id="283" r:id="rId21"/>
    <p:sldId id="272" r:id="rId22"/>
    <p:sldId id="284" r:id="rId23"/>
    <p:sldId id="273" r:id="rId24"/>
    <p:sldId id="267" r:id="rId25"/>
    <p:sldId id="268" r:id="rId26"/>
    <p:sldId id="269" r:id="rId27"/>
    <p:sldId id="270" r:id="rId28"/>
    <p:sldId id="271" r:id="rId29"/>
    <p:sldId id="274" r:id="rId30"/>
    <p:sldId id="275" r:id="rId31"/>
    <p:sldId id="276" r:id="rId32"/>
    <p:sldId id="277" r:id="rId33"/>
    <p:sldId id="278"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Уталиева Жанна Тлегеновна" initials="УЖ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4AF60A-713C-41BA-9788-4C493DDC0A9C}" type="datetimeFigureOut">
              <a:rPr lang="en-US" dirty="0"/>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7E5E0FA7-C445-42F7-AF66-A4F5A6FC8A9C}" type="datetimeFigureOut">
              <a:rPr lang="en-US" dirty="0"/>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8"/>
            <a:ext cx="8070573"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585AC5C5-1A57-4420-8AFB-CE41693A794B}" type="datetimeFigureOut">
              <a:rPr lang="en-US" dirty="0"/>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A4C08AF-84E6-4329-8E67-FEA434B47075}" type="datetimeFigureOut">
              <a:rPr lang="en-US" dirty="0"/>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8"/>
            <a:ext cx="105156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4F6EE328-6AFF-436B-881F-213D56084544}" type="datetimeFigureOut">
              <a:rPr lang="en-US" dirty="0"/>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0"/>
            <a:ext cx="5376672" cy="45259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6205728" y="1600200"/>
            <a:ext cx="5376672" cy="45259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AE02069A-09EE-4C7C-86A4-2314A404921D}" type="datetimeFigureOut">
              <a:rPr lang="en-US" dirty="0"/>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endParaRPr lang="ru-RU" smtClean="0"/>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endParaRPr lang="ru-RU" smtClean="0"/>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D56EE7F1-171E-411F-96CA-A251A21496E7}" type="datetimeFigureOut">
              <a:rPr lang="en-US" dirty="0"/>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72C98D-A273-4547-9B92-97D7769F71A6}" type="datetimeFigureOut">
              <a:rPr lang="en-US" dirty="0"/>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B7CD67-0644-446C-B2AD-1C09BF34F286}" type="datetimeFigureOut">
              <a:rPr lang="en-US" dirty="0"/>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81480828-6983-48AD-9E27-CBD3696F837E}" type="datetimeFigureOut">
              <a:rPr lang="en-US" dirty="0"/>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2C5EFB91-0324-450E-B17F-36DC0ECCE413}" type="datetimeFigureOut">
              <a:rPr lang="en-US" dirty="0"/>
            </a:fld>
            <a:endParaRPr lang="en-US" dirty="0"/>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Номер слайда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Заголовок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Замещающий текст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Замещающая дата 1027"/>
          <p:cNvSpPr/>
          <p:nvPr>
            <p:ph type="dt" sz="half" idx="2"/>
          </p:nvPr>
        </p:nvSpPr>
        <p:spPr>
          <a:xfrm>
            <a:off x="609600" y="6245225"/>
            <a:ext cx="2844800" cy="476250"/>
          </a:xfrm>
          <a:prstGeom prst="rect">
            <a:avLst/>
          </a:prstGeom>
          <a:noFill/>
          <a:ln w="9525">
            <a:noFill/>
          </a:ln>
        </p:spPr>
        <p:txBody>
          <a:bodyPr/>
          <a:lstStyle>
            <a:lvl1pPr>
              <a:defRPr sz="1400"/>
            </a:lvl1pPr>
          </a:lstStyle>
          <a:p>
            <a:fld id="{52E37674-C1BA-4107-9B06-6D4CAC3A3DF5}" type="datetimeFigureOut">
              <a:rPr lang="en-US" dirty="0"/>
            </a:fld>
            <a:endParaRPr lang="en-US" dirty="0"/>
          </a:p>
        </p:txBody>
      </p:sp>
      <p:sp>
        <p:nvSpPr>
          <p:cNvPr id="1029" name="Замещающий нижний колонтитул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dirty="0"/>
          </a:p>
        </p:txBody>
      </p:sp>
      <p:sp>
        <p:nvSpPr>
          <p:cNvPr id="1030" name="Замещающий номер слайда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4625" y="1118235"/>
            <a:ext cx="9223375" cy="4139565"/>
          </a:xfrm>
        </p:spPr>
        <p:txBody>
          <a:bodyPr/>
          <a:lstStyle/>
          <a:p>
            <a:r>
              <a:rPr lang="ru-RU" b="1" dirty="0">
                <a:solidFill>
                  <a:srgbClr val="002060"/>
                </a:solidFill>
                <a:latin typeface="Times New Roman" panose="02020603050405020304" pitchFamily="18" charset="0"/>
                <a:cs typeface="Times New Roman" panose="02020603050405020304" pitchFamily="18" charset="0"/>
              </a:rPr>
              <a:t>СИСТЕМНАЯ СЕМЕЙНАЯ ПСИХОТЕРАПИЯ </a:t>
            </a:r>
            <a:endParaRPr lang="ru-RU" b="1" dirty="0">
              <a:solidFill>
                <a:srgbClr val="002060"/>
              </a:solidFill>
              <a:latin typeface="Times New Roman" panose="02020603050405020304" pitchFamily="18" charset="0"/>
              <a:cs typeface="Times New Roman" panose="02020603050405020304" pitchFamily="18" charset="0"/>
            </a:endParaRPr>
          </a:p>
          <a:p>
            <a:r>
              <a:rPr lang="ru-RU" b="1" dirty="0" err="1">
                <a:solidFill>
                  <a:srgbClr val="002060"/>
                </a:solidFill>
                <a:latin typeface="Times New Roman" panose="02020603050405020304" pitchFamily="18" charset="0"/>
                <a:cs typeface="Times New Roman" panose="02020603050405020304" pitchFamily="18" charset="0"/>
              </a:rPr>
              <a:t>К.пс.наук</a:t>
            </a:r>
            <a:r>
              <a:rPr lang="ru-RU" b="1" dirty="0">
                <a:solidFill>
                  <a:srgbClr val="002060"/>
                </a:solidFill>
                <a:latin typeface="Times New Roman" panose="02020603050405020304" pitchFamily="18" charset="0"/>
                <a:cs typeface="Times New Roman" panose="02020603050405020304" pitchFamily="18" charset="0"/>
              </a:rPr>
              <a:t> Уталиева Ж.Т.</a:t>
            </a:r>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132840" y="182880"/>
            <a:ext cx="9995535" cy="631825"/>
          </a:xfrm>
        </p:spPr>
        <p:txBody>
          <a:bodyPr>
            <a:normAutofit/>
          </a:bodyPr>
          <a:p>
            <a:pPr algn="ctr"/>
            <a:r>
              <a:rPr lang="ru-RU" altLang="en-US" sz="2800">
                <a:solidFill>
                  <a:srgbClr val="C00000"/>
                </a:solidFill>
              </a:rPr>
              <a:t>Шкала Мюррей Боуэна</a:t>
            </a:r>
            <a:endParaRPr lang="ru-RU" altLang="en-US" sz="2800">
              <a:solidFill>
                <a:srgbClr val="C00000"/>
              </a:solidFill>
            </a:endParaRPr>
          </a:p>
        </p:txBody>
      </p:sp>
      <p:sp>
        <p:nvSpPr>
          <p:cNvPr id="3" name="Замещающее содержимое 2"/>
          <p:cNvSpPr>
            <a:spLocks noGrp="1"/>
          </p:cNvSpPr>
          <p:nvPr>
            <p:ph idx="1"/>
          </p:nvPr>
        </p:nvSpPr>
        <p:spPr>
          <a:xfrm>
            <a:off x="548640" y="687070"/>
            <a:ext cx="11255375" cy="5983605"/>
          </a:xfrm>
        </p:spPr>
        <p:txBody>
          <a:bodyPr>
            <a:noAutofit/>
          </a:bodyPr>
          <a:p>
            <a:pPr marL="0" indent="0">
              <a:buNone/>
            </a:pPr>
            <a:r>
              <a:rPr lang="ru-RU" altLang="en-US" sz="1800">
                <a:solidFill>
                  <a:srgbClr val="002060"/>
                </a:solidFill>
                <a:latin typeface="+mj-lt"/>
                <a:cs typeface="+mj-lt"/>
              </a:rPr>
              <a:t>Это условная шкала (от 0 до 100 баллов), которую придумал Мюррей Боуэн для того, чтобы проиллюстрировать свое положение о том, что все мы отличаемся друг от друга количественно — </a:t>
            </a:r>
            <a:r>
              <a:rPr lang="ru-RU" altLang="en-US" sz="1800">
                <a:solidFill>
                  <a:srgbClr val="C00000"/>
                </a:solidFill>
                <a:latin typeface="+mj-lt"/>
                <a:cs typeface="+mj-lt"/>
              </a:rPr>
              <a:t>уровнем дифференцированности нашего «Я»</a:t>
            </a:r>
            <a:r>
              <a:rPr lang="ru-RU" altLang="en-US" sz="1800">
                <a:solidFill>
                  <a:srgbClr val="002060"/>
                </a:solidFill>
                <a:latin typeface="+mj-lt"/>
                <a:cs typeface="+mj-lt"/>
              </a:rPr>
              <a:t>. Подсчет баллов тоже условный — на глаз. Главное — тенденция.</a:t>
            </a:r>
            <a:endParaRPr lang="ru-RU" altLang="en-US" sz="1800">
              <a:solidFill>
                <a:srgbClr val="002060"/>
              </a:solidFill>
              <a:latin typeface="+mj-lt"/>
              <a:cs typeface="+mj-lt"/>
            </a:endParaRPr>
          </a:p>
          <a:p>
            <a:pPr marL="0" indent="0">
              <a:buNone/>
            </a:pPr>
            <a:r>
              <a:rPr lang="ru-RU" altLang="en-US" sz="1800">
                <a:solidFill>
                  <a:srgbClr val="002060"/>
                </a:solidFill>
                <a:latin typeface="+mj-lt"/>
                <a:cs typeface="+mj-lt"/>
              </a:rPr>
              <a:t>   </a:t>
            </a:r>
            <a:r>
              <a:rPr lang="ru-RU" altLang="en-US" sz="1800">
                <a:solidFill>
                  <a:srgbClr val="FF0000"/>
                </a:solidFill>
                <a:latin typeface="+mj-lt"/>
                <a:cs typeface="+mj-lt"/>
              </a:rPr>
              <a:t>0—25 балло</a:t>
            </a:r>
            <a:r>
              <a:rPr lang="ru-RU" altLang="en-US" sz="1800">
                <a:solidFill>
                  <a:srgbClr val="002060"/>
                </a:solidFill>
                <a:latin typeface="+mj-lt"/>
                <a:cs typeface="+mj-lt"/>
              </a:rPr>
              <a:t>вСлияние эмоций и разумаОриентированы на отношения — вся энергия уходит на поиски любви и поддержание отношений в гармонии. Говорят «я чувствую», а не «я думаю», принимают решения под влиянием чувств. Зависимы от родителей, став взрослыми, ищут партнера, с которым можно создать похожую систему отношений.</a:t>
            </a:r>
            <a:endParaRPr lang="ru-RU" altLang="en-US" sz="1800">
              <a:solidFill>
                <a:srgbClr val="002060"/>
              </a:solidFill>
              <a:latin typeface="+mj-lt"/>
              <a:cs typeface="+mj-lt"/>
            </a:endParaRPr>
          </a:p>
          <a:p>
            <a:pPr marL="0" indent="0" algn="just">
              <a:buNone/>
            </a:pPr>
            <a:r>
              <a:rPr lang="ru-RU" altLang="en-US" sz="1800">
                <a:solidFill>
                  <a:srgbClr val="C00000"/>
                </a:solidFill>
                <a:latin typeface="+mj-lt"/>
                <a:cs typeface="+mj-lt"/>
              </a:rPr>
              <a:t>25—50 балло</a:t>
            </a:r>
            <a:r>
              <a:rPr lang="ru-RU" altLang="en-US" sz="1800">
                <a:solidFill>
                  <a:srgbClr val="002060"/>
                </a:solidFill>
                <a:latin typeface="+mj-lt"/>
                <a:cs typeface="+mj-lt"/>
              </a:rPr>
              <a:t>вРазум под контролем эмоцийОриентированы на то, что подумают другие люди. Самооценка зависит от окружающих. Апеллируют к туманным авторитетам: «научно доказано», «испокон веков известно». Могут быть интеллектуалами в том, что не касается отношений, в личной же жизни часто действуют импульсивно, не думая о последствиях. Ищут идеальных близких отношений. Найдя, «сливаются» с партнером. Это их пугает. И тогда они отдаляются и вновь пускаются на поиски идеальной любви.</a:t>
            </a:r>
            <a:endParaRPr lang="ru-RU" altLang="en-US" sz="1800">
              <a:solidFill>
                <a:srgbClr val="002060"/>
              </a:solidFill>
              <a:latin typeface="+mj-lt"/>
              <a:cs typeface="+mj-lt"/>
            </a:endParaRPr>
          </a:p>
          <a:p>
            <a:pPr marL="0" indent="0" algn="just">
              <a:buNone/>
            </a:pPr>
            <a:r>
              <a:rPr lang="ru-RU" altLang="en-US" sz="1800">
                <a:solidFill>
                  <a:srgbClr val="C00000"/>
                </a:solidFill>
                <a:latin typeface="+mj-lt"/>
                <a:cs typeface="+mj-lt"/>
              </a:rPr>
              <a:t>50—75 баллов</a:t>
            </a:r>
            <a:r>
              <a:rPr lang="ru-RU" altLang="en-US" sz="1800">
                <a:solidFill>
                  <a:srgbClr val="002060"/>
                </a:solidFill>
                <a:latin typeface="+mj-lt"/>
                <a:cs typeface="+mj-lt"/>
              </a:rPr>
              <a:t>Чувства и разум — одна командаЛюди больше не пленники эмоций. Они способны отстаивать свои убеждения, не нападая на убеждения других людей. Имеют жизненные цели. Самооценка меньше зависит от мнения окружающих. Супругам нравится эмоциональная близость, но они не теряют собственного «Я». Успешно взаимодействуют с другими людьми и хорошо себя чувствуют, находясь в одиночестве.</a:t>
            </a:r>
            <a:endParaRPr lang="ru-RU" altLang="en-US" sz="1800">
              <a:solidFill>
                <a:srgbClr val="002060"/>
              </a:solidFill>
              <a:latin typeface="+mj-lt"/>
              <a:cs typeface="+mj-lt"/>
            </a:endParaRPr>
          </a:p>
          <a:p>
            <a:pPr algn="just"/>
            <a:r>
              <a:rPr lang="ru-RU" altLang="en-US" sz="1800">
                <a:solidFill>
                  <a:srgbClr val="002060"/>
                </a:solidFill>
                <a:latin typeface="+mj-lt"/>
                <a:cs typeface="+mj-lt"/>
              </a:rPr>
              <a:t>75—100 балловМы выбираем эмоции, опираясь на разумБоуэн считал, что, возможно, мы сможем достигать этого уровня в будущем, но пока он скорее теоретический, чем реальный.</a:t>
            </a:r>
            <a:endParaRPr lang="ru-RU" altLang="en-US" sz="1800">
              <a:solidFill>
                <a:srgbClr val="002060"/>
              </a:solidFill>
              <a:latin typeface="+mj-lt"/>
              <a:cs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843236"/>
          </a:xfrm>
        </p:spPr>
        <p:txBody>
          <a:bodyPr>
            <a:normAutofit/>
          </a:bodyPr>
          <a:lstStyle/>
          <a:p>
            <a:pPr algn="ctr"/>
            <a:r>
              <a:rPr lang="ru-RU" dirty="0"/>
              <a:t> </a:t>
            </a:r>
            <a:r>
              <a:rPr lang="ru-RU" sz="2400" dirty="0">
                <a:solidFill>
                  <a:srgbClr val="C00000"/>
                </a:solidFill>
                <a:latin typeface="Arial" panose="020B0604020202020204" pitchFamily="34" charset="0"/>
                <a:cs typeface="Arial" panose="020B0604020202020204" pitchFamily="34" charset="0"/>
              </a:rPr>
              <a:t>СЕМЬЯ КАК САМОРАЗВИВАЮЩАЯСЯ СИСТЕМА</a:t>
            </a:r>
            <a:endParaRPr lang="ru-RU" sz="2400"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69848" y="1415332"/>
            <a:ext cx="10058400" cy="4756868"/>
          </a:xfrm>
        </p:spPr>
        <p:txBody>
          <a:bodyPr/>
          <a:lstStyle/>
          <a:p>
            <a:pPr algn="just"/>
            <a:r>
              <a:rPr lang="ru-RU" sz="2000" b="0" i="0" dirty="0">
                <a:solidFill>
                  <a:srgbClr val="002060"/>
                </a:solidFill>
                <a:effectLst/>
                <a:latin typeface="Georgia" panose="02040502050405020303" charset="0"/>
                <a:cs typeface="Georgia" panose="02040502050405020303" charset="0"/>
              </a:rPr>
              <a:t>Семья как саморазвивающаяся система по </a:t>
            </a:r>
            <a:r>
              <a:rPr lang="ru-RU" sz="2000" b="0" i="0" dirty="0" err="1">
                <a:solidFill>
                  <a:srgbClr val="002060"/>
                </a:solidFill>
                <a:effectLst/>
                <a:latin typeface="Georgia" panose="02040502050405020303" charset="0"/>
                <a:cs typeface="Georgia" panose="02040502050405020303" charset="0"/>
              </a:rPr>
              <a:t>В.Сатир</a:t>
            </a:r>
            <a:r>
              <a:rPr lang="ru-RU" sz="2000" b="0" i="0" dirty="0">
                <a:solidFill>
                  <a:srgbClr val="002060"/>
                </a:solidFill>
                <a:effectLst/>
                <a:latin typeface="Georgia" panose="02040502050405020303" charset="0"/>
                <a:cs typeface="Georgia" panose="02040502050405020303" charset="0"/>
              </a:rPr>
              <a:t> включает следующие </a:t>
            </a:r>
            <a:r>
              <a:rPr lang="ru-RU" sz="2000" b="1" i="0" dirty="0">
                <a:solidFill>
                  <a:srgbClr val="002060"/>
                </a:solidFill>
                <a:effectLst/>
                <a:latin typeface="Georgia" panose="02040502050405020303" charset="0"/>
                <a:cs typeface="Georgia" panose="02040502050405020303" charset="0"/>
              </a:rPr>
              <a:t>составные части</a:t>
            </a:r>
            <a:r>
              <a:rPr lang="ru-RU" sz="2000" b="0" i="0" dirty="0">
                <a:solidFill>
                  <a:srgbClr val="002060"/>
                </a:solidFill>
                <a:effectLst/>
                <a:latin typeface="Georgia" panose="02040502050405020303" charset="0"/>
                <a:cs typeface="Georgia" panose="02040502050405020303" charset="0"/>
              </a:rPr>
              <a:t>: </a:t>
            </a:r>
            <a:endParaRPr lang="ru-RU" sz="2000" b="0" i="0" dirty="0">
              <a:solidFill>
                <a:srgbClr val="002060"/>
              </a:solidFill>
              <a:effectLst/>
              <a:latin typeface="Georgia" panose="02040502050405020303" charset="0"/>
              <a:cs typeface="Georgia" panose="02040502050405020303" charset="0"/>
            </a:endParaRPr>
          </a:p>
          <a:p>
            <a:pPr algn="just"/>
            <a:r>
              <a:rPr lang="ru-RU" sz="2000" b="0" i="0" dirty="0">
                <a:solidFill>
                  <a:srgbClr val="002060"/>
                </a:solidFill>
                <a:effectLst/>
                <a:latin typeface="Georgia" panose="02040502050405020303" charset="0"/>
                <a:cs typeface="Georgia" panose="02040502050405020303" charset="0"/>
              </a:rPr>
              <a:t>– </a:t>
            </a:r>
            <a:r>
              <a:rPr lang="ru-RU" sz="2000" b="0" i="0" dirty="0">
                <a:solidFill>
                  <a:srgbClr val="C00000"/>
                </a:solidFill>
                <a:effectLst/>
                <a:latin typeface="Georgia" panose="02040502050405020303" charset="0"/>
                <a:cs typeface="Georgia" panose="02040502050405020303" charset="0"/>
              </a:rPr>
              <a:t>основные элементы</a:t>
            </a:r>
            <a:r>
              <a:rPr lang="ru-RU" sz="2000" b="0" i="0" dirty="0">
                <a:solidFill>
                  <a:srgbClr val="002060"/>
                </a:solidFill>
                <a:effectLst/>
                <a:latin typeface="Georgia" panose="02040502050405020303" charset="0"/>
                <a:cs typeface="Georgia" panose="02040502050405020303" charset="0"/>
              </a:rPr>
              <a:t> (мужчины и женщины, взрослые и дети);</a:t>
            </a:r>
            <a:endParaRPr lang="ru-RU" sz="2000" b="0" i="0" dirty="0">
              <a:solidFill>
                <a:srgbClr val="002060"/>
              </a:solidFill>
              <a:effectLst/>
              <a:latin typeface="Georgia" panose="02040502050405020303" charset="0"/>
              <a:cs typeface="Georgia" panose="02040502050405020303" charset="0"/>
            </a:endParaRPr>
          </a:p>
          <a:p>
            <a:pPr algn="just"/>
            <a:r>
              <a:rPr lang="ru-RU" sz="2000" b="0" i="0" dirty="0">
                <a:solidFill>
                  <a:srgbClr val="002060"/>
                </a:solidFill>
                <a:effectLst/>
                <a:latin typeface="Georgia" panose="02040502050405020303" charset="0"/>
                <a:cs typeface="Georgia" panose="02040502050405020303" charset="0"/>
              </a:rPr>
              <a:t> – </a:t>
            </a:r>
            <a:r>
              <a:rPr lang="ru-RU" sz="2000" b="0" i="0" dirty="0">
                <a:solidFill>
                  <a:srgbClr val="C00000"/>
                </a:solidFill>
                <a:effectLst/>
                <a:latin typeface="Georgia" panose="02040502050405020303" charset="0"/>
                <a:cs typeface="Georgia" panose="02040502050405020303" charset="0"/>
              </a:rPr>
              <a:t>общие цели</a:t>
            </a:r>
            <a:r>
              <a:rPr lang="ru-RU" sz="2000" b="0" i="0" dirty="0">
                <a:solidFill>
                  <a:srgbClr val="002060"/>
                </a:solidFill>
                <a:effectLst/>
                <a:latin typeface="Georgia" panose="02040502050405020303" charset="0"/>
                <a:cs typeface="Georgia" panose="02040502050405020303" charset="0"/>
              </a:rPr>
              <a:t> (воспитание подрастающего поколения, дальнейшее развитие всех членов семьи); </a:t>
            </a:r>
            <a:endParaRPr lang="ru-RU" sz="2000" b="0" i="0" dirty="0">
              <a:solidFill>
                <a:srgbClr val="002060"/>
              </a:solidFill>
              <a:effectLst/>
              <a:latin typeface="Georgia" panose="02040502050405020303" charset="0"/>
              <a:cs typeface="Georgia" panose="02040502050405020303" charset="0"/>
            </a:endParaRPr>
          </a:p>
          <a:p>
            <a:pPr algn="just"/>
            <a:r>
              <a:rPr lang="ru-RU" sz="2000" b="0" i="0" dirty="0">
                <a:solidFill>
                  <a:srgbClr val="002060"/>
                </a:solidFill>
                <a:effectLst/>
                <a:latin typeface="Georgia" panose="02040502050405020303" charset="0"/>
                <a:cs typeface="Georgia" panose="02040502050405020303" charset="0"/>
              </a:rPr>
              <a:t>– </a:t>
            </a:r>
            <a:r>
              <a:rPr lang="ru-RU" sz="2000" b="0" i="0" dirty="0">
                <a:solidFill>
                  <a:srgbClr val="C00000"/>
                </a:solidFill>
                <a:effectLst/>
                <a:latin typeface="Georgia" panose="02040502050405020303" charset="0"/>
                <a:cs typeface="Georgia" panose="02040502050405020303" charset="0"/>
              </a:rPr>
              <a:t>порядок функционирования элементов системы</a:t>
            </a:r>
            <a:r>
              <a:rPr lang="ru-RU" sz="2000" b="0" i="0" dirty="0">
                <a:solidFill>
                  <a:srgbClr val="002060"/>
                </a:solidFill>
                <a:effectLst/>
                <a:latin typeface="Georgia" panose="02040502050405020303" charset="0"/>
                <a:cs typeface="Georgia" panose="02040502050405020303" charset="0"/>
              </a:rPr>
              <a:t> (правила, по которым живет семья (гласные и негласные правила), тип общения между ее членами);</a:t>
            </a:r>
            <a:endParaRPr lang="ru-RU" sz="2000" b="0" i="0" dirty="0">
              <a:solidFill>
                <a:srgbClr val="002060"/>
              </a:solidFill>
              <a:effectLst/>
              <a:latin typeface="Georgia" panose="02040502050405020303" charset="0"/>
              <a:cs typeface="Georgia" panose="02040502050405020303" charset="0"/>
            </a:endParaRPr>
          </a:p>
          <a:p>
            <a:pPr algn="just"/>
            <a:r>
              <a:rPr lang="ru-RU" sz="2000" b="0" i="0" dirty="0">
                <a:solidFill>
                  <a:srgbClr val="002060"/>
                </a:solidFill>
                <a:effectLst/>
                <a:latin typeface="Georgia" panose="02040502050405020303" charset="0"/>
                <a:cs typeface="Georgia" panose="02040502050405020303" charset="0"/>
              </a:rPr>
              <a:t> –</a:t>
            </a:r>
            <a:r>
              <a:rPr lang="ru-RU" sz="2000" b="0" i="0" dirty="0">
                <a:solidFill>
                  <a:srgbClr val="C00000"/>
                </a:solidFill>
                <a:effectLst/>
                <a:latin typeface="Georgia" panose="02040502050405020303" charset="0"/>
                <a:cs typeface="Georgia" panose="02040502050405020303" charset="0"/>
              </a:rPr>
              <a:t> энергетика системы (</a:t>
            </a:r>
            <a:r>
              <a:rPr lang="ru-RU" sz="2000" b="0" i="0" dirty="0">
                <a:solidFill>
                  <a:srgbClr val="002060"/>
                </a:solidFill>
                <a:effectLst/>
                <a:latin typeface="Georgia" panose="02040502050405020303" charset="0"/>
                <a:cs typeface="Georgia" panose="02040502050405020303" charset="0"/>
              </a:rPr>
              <a:t>активность и жизненные позиции членов семьи в их сочетании друг с другом); </a:t>
            </a:r>
            <a:endParaRPr lang="ru-RU" sz="2000" b="0" i="0" dirty="0">
              <a:solidFill>
                <a:srgbClr val="002060"/>
              </a:solidFill>
              <a:effectLst/>
              <a:latin typeface="Georgia" panose="02040502050405020303" charset="0"/>
              <a:cs typeface="Georgia" panose="02040502050405020303" charset="0"/>
            </a:endParaRPr>
          </a:p>
          <a:p>
            <a:pPr algn="just"/>
            <a:r>
              <a:rPr lang="ru-RU" sz="2000" b="0" i="0" dirty="0">
                <a:solidFill>
                  <a:srgbClr val="002060"/>
                </a:solidFill>
                <a:effectLst/>
                <a:latin typeface="Georgia" panose="02040502050405020303" charset="0"/>
                <a:cs typeface="Georgia" panose="02040502050405020303" charset="0"/>
              </a:rPr>
              <a:t>– </a:t>
            </a:r>
            <a:r>
              <a:rPr lang="ru-RU" sz="2000" b="0" i="0" dirty="0">
                <a:solidFill>
                  <a:srgbClr val="C00000"/>
                </a:solidFill>
                <a:effectLst/>
                <a:latin typeface="Georgia" panose="02040502050405020303" charset="0"/>
                <a:cs typeface="Georgia" panose="02040502050405020303" charset="0"/>
              </a:rPr>
              <a:t>взаимодействие с внешним миром</a:t>
            </a:r>
            <a:r>
              <a:rPr lang="ru-RU" sz="2000" b="0" i="0" dirty="0">
                <a:solidFill>
                  <a:srgbClr val="002060"/>
                </a:solidFill>
                <a:effectLst/>
                <a:latin typeface="Georgia" panose="02040502050405020303" charset="0"/>
                <a:cs typeface="Georgia" panose="02040502050405020303" charset="0"/>
              </a:rPr>
              <a:t> (отношение семьи к изменениям жизни).</a:t>
            </a:r>
            <a:endParaRPr lang="en-US" sz="2000" dirty="0">
              <a:solidFill>
                <a:srgbClr val="002060"/>
              </a:solidFill>
              <a:latin typeface="Georgia" panose="02040502050405020303" charset="0"/>
              <a:cs typeface="Georgia" panose="02040502050405020303"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a:solidFill>
                  <a:srgbClr val="002060"/>
                </a:solidFill>
                <a:latin typeface="Arial" panose="020B0604020202020204" pitchFamily="34" charset="0"/>
                <a:cs typeface="Arial" panose="020B0604020202020204" pitchFamily="34" charset="0"/>
              </a:rPr>
              <a:t>ПАРАМЕТРЫ СЕМЬИ КАК СИСТЕМЫ</a:t>
            </a:r>
            <a:endParaRPr lang="en-US" sz="24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216550" y="1765190"/>
            <a:ext cx="7926787" cy="2554545"/>
          </a:xfrm>
          <a:prstGeom prst="rect">
            <a:avLst/>
          </a:prstGeom>
          <a:noFill/>
        </p:spPr>
        <p:txBody>
          <a:bodyPr wrap="square">
            <a:spAutoFit/>
          </a:bodyPr>
          <a:lstStyle/>
          <a:p>
            <a:r>
              <a:rPr lang="ru-RU" sz="2000" b="0" i="0" dirty="0">
                <a:solidFill>
                  <a:srgbClr val="002060"/>
                </a:solidFill>
                <a:effectLst/>
                <a:latin typeface="Arial" panose="020B0604020202020204" pitchFamily="34" charset="0"/>
              </a:rPr>
              <a:t> 1. структуры семейных ролей; </a:t>
            </a:r>
            <a:endParaRPr lang="ru-RU" sz="2000" b="0" i="0" dirty="0">
              <a:solidFill>
                <a:srgbClr val="002060"/>
              </a:solidFill>
              <a:effectLst/>
              <a:latin typeface="Arial" panose="020B0604020202020204" pitchFamily="34" charset="0"/>
            </a:endParaRPr>
          </a:p>
          <a:p>
            <a:r>
              <a:rPr lang="ru-RU" sz="2000" dirty="0">
                <a:solidFill>
                  <a:srgbClr val="002060"/>
                </a:solidFill>
                <a:latin typeface="Arial" panose="020B0604020202020204" pitchFamily="34" charset="0"/>
              </a:rPr>
              <a:t> </a:t>
            </a:r>
            <a:r>
              <a:rPr lang="ru-RU" sz="2000" b="0" i="0" dirty="0">
                <a:solidFill>
                  <a:srgbClr val="002060"/>
                </a:solidFill>
                <a:effectLst/>
                <a:latin typeface="Arial" panose="020B0604020202020204" pitchFamily="34" charset="0"/>
              </a:rPr>
              <a:t>2. семейных подсистем; </a:t>
            </a:r>
            <a:endParaRPr lang="ru-RU" sz="2000" b="0" i="0" dirty="0">
              <a:solidFill>
                <a:srgbClr val="002060"/>
              </a:solidFill>
              <a:effectLst/>
              <a:latin typeface="Arial" panose="020B0604020202020204" pitchFamily="34" charset="0"/>
            </a:endParaRPr>
          </a:p>
          <a:p>
            <a:r>
              <a:rPr lang="ru-RU" sz="2000" b="0" i="0" dirty="0">
                <a:solidFill>
                  <a:srgbClr val="002060"/>
                </a:solidFill>
                <a:effectLst/>
                <a:latin typeface="Arial" panose="020B0604020202020204" pitchFamily="34" charset="0"/>
              </a:rPr>
              <a:t> 3. внешних и внутренних границ между ними. </a:t>
            </a:r>
            <a:endParaRPr lang="ru-RU" sz="2000" b="0" i="0" dirty="0">
              <a:solidFill>
                <a:srgbClr val="002060"/>
              </a:solidFill>
              <a:effectLst/>
              <a:latin typeface="Arial" panose="020B0604020202020204" pitchFamily="34" charset="0"/>
            </a:endParaRPr>
          </a:p>
          <a:p>
            <a:r>
              <a:rPr lang="ru-RU" sz="2000" b="0" i="0" dirty="0">
                <a:solidFill>
                  <a:srgbClr val="002060"/>
                </a:solidFill>
                <a:effectLst/>
                <a:latin typeface="Arial" panose="020B0604020202020204" pitchFamily="34" charset="0"/>
              </a:rPr>
              <a:t> 4. семейные правила;</a:t>
            </a:r>
            <a:endParaRPr lang="ru-RU" sz="2000" b="0" i="0" dirty="0">
              <a:solidFill>
                <a:srgbClr val="002060"/>
              </a:solidFill>
              <a:effectLst/>
              <a:latin typeface="Arial" panose="020B0604020202020204" pitchFamily="34" charset="0"/>
            </a:endParaRPr>
          </a:p>
          <a:p>
            <a:r>
              <a:rPr lang="ru-RU" sz="2000" b="0" i="0" dirty="0">
                <a:solidFill>
                  <a:srgbClr val="002060"/>
                </a:solidFill>
                <a:effectLst/>
                <a:latin typeface="Arial" panose="020B0604020202020204" pitchFamily="34" charset="0"/>
              </a:rPr>
              <a:t> 5. стандарты (стереотипы) взаимодействия; </a:t>
            </a:r>
            <a:endParaRPr lang="ru-RU" sz="2000" b="0" i="0" dirty="0">
              <a:solidFill>
                <a:srgbClr val="002060"/>
              </a:solidFill>
              <a:effectLst/>
              <a:latin typeface="Arial" panose="020B0604020202020204" pitchFamily="34" charset="0"/>
            </a:endParaRPr>
          </a:p>
          <a:p>
            <a:r>
              <a:rPr lang="ru-RU" sz="2000" b="0" i="0" dirty="0">
                <a:solidFill>
                  <a:srgbClr val="002060"/>
                </a:solidFill>
                <a:effectLst/>
                <a:latin typeface="Arial" panose="020B0604020202020204" pitchFamily="34" charset="0"/>
              </a:rPr>
              <a:t>6. семейные мифы;</a:t>
            </a:r>
            <a:endParaRPr lang="ru-RU" sz="2000" b="0" i="0" dirty="0">
              <a:solidFill>
                <a:srgbClr val="002060"/>
              </a:solidFill>
              <a:effectLst/>
              <a:latin typeface="Arial" panose="020B0604020202020204" pitchFamily="34" charset="0"/>
            </a:endParaRPr>
          </a:p>
          <a:p>
            <a:r>
              <a:rPr lang="ru-RU" sz="2000" b="0" i="0" dirty="0">
                <a:solidFill>
                  <a:srgbClr val="002060"/>
                </a:solidFill>
                <a:effectLst/>
                <a:latin typeface="Arial" panose="020B0604020202020204" pitchFamily="34" charset="0"/>
              </a:rPr>
              <a:t> 7. семейная история (тема); </a:t>
            </a:r>
            <a:endParaRPr lang="ru-RU" sz="2000" b="0" i="0" dirty="0">
              <a:solidFill>
                <a:srgbClr val="002060"/>
              </a:solidFill>
              <a:effectLst/>
              <a:latin typeface="Arial" panose="020B0604020202020204" pitchFamily="34" charset="0"/>
            </a:endParaRPr>
          </a:p>
          <a:p>
            <a:r>
              <a:rPr lang="ru-RU" sz="2000" b="0" i="0" dirty="0">
                <a:solidFill>
                  <a:srgbClr val="002060"/>
                </a:solidFill>
                <a:effectLst/>
                <a:latin typeface="Arial" panose="020B0604020202020204" pitchFamily="34" charset="0"/>
              </a:rPr>
              <a:t>8. семейные стабилизаторы.</a:t>
            </a:r>
            <a:endParaRPr lang="en-US" sz="20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645" y="484505"/>
            <a:ext cx="10031095" cy="605155"/>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О</a:t>
            </a:r>
            <a:r>
              <a:rPr lang="ru-RU" sz="2400" dirty="0">
                <a:solidFill>
                  <a:srgbClr val="C00000"/>
                </a:solidFill>
                <a:latin typeface="Georgia" panose="02040502050405020303" charset="0"/>
                <a:cs typeface="Georgia" panose="02040502050405020303" charset="0"/>
              </a:rPr>
              <a:t>ТКРЫТЫЕ И ЗАКРЫТЫЕ СИСТЕМЫ</a:t>
            </a:r>
            <a:endParaRPr lang="ru-RU" sz="2400" dirty="0">
              <a:solidFill>
                <a:srgbClr val="C00000"/>
              </a:solidFill>
              <a:latin typeface="Georgia" panose="02040502050405020303" charset="0"/>
              <a:cs typeface="Georgia" panose="02040502050405020303" charset="0"/>
            </a:endParaRPr>
          </a:p>
        </p:txBody>
      </p:sp>
      <p:sp>
        <p:nvSpPr>
          <p:cNvPr id="3" name="Объект 2"/>
          <p:cNvSpPr>
            <a:spLocks noGrp="1"/>
          </p:cNvSpPr>
          <p:nvPr>
            <p:ph idx="1"/>
          </p:nvPr>
        </p:nvSpPr>
        <p:spPr>
          <a:xfrm>
            <a:off x="1097280" y="1685925"/>
            <a:ext cx="10031095" cy="4113530"/>
          </a:xfrm>
        </p:spPr>
        <p:txBody>
          <a:bodyPr/>
          <a:lstStyle/>
          <a:p>
            <a:r>
              <a:rPr lang="ru-RU" sz="2400" b="1" i="0" dirty="0">
                <a:solidFill>
                  <a:srgbClr val="C00000"/>
                </a:solidFill>
                <a:effectLst/>
                <a:latin typeface="Georgia" panose="02040502050405020303" charset="0"/>
                <a:cs typeface="Georgia" panose="02040502050405020303" charset="0"/>
              </a:rPr>
              <a:t>Открытые системы </a:t>
            </a:r>
            <a:r>
              <a:rPr lang="ru-RU" sz="2400" b="0" i="0" dirty="0">
                <a:solidFill>
                  <a:srgbClr val="002060"/>
                </a:solidFill>
                <a:effectLst/>
                <a:latin typeface="Georgia" panose="02040502050405020303" charset="0"/>
                <a:cs typeface="Georgia" panose="02040502050405020303" charset="0"/>
              </a:rPr>
              <a:t>– системы, в которых ее члены взаимосвязаны, восприимчивы друг к другу. Открытые системы – системы, в которых ее члены взаимосвязаны, восприимчивы друг к другу.</a:t>
            </a:r>
            <a:endParaRPr lang="ru-RU" sz="2400" b="0" i="0" dirty="0">
              <a:solidFill>
                <a:srgbClr val="002060"/>
              </a:solidFill>
              <a:effectLst/>
              <a:latin typeface="Georgia" panose="02040502050405020303" charset="0"/>
              <a:cs typeface="Georgia" panose="02040502050405020303" charset="0"/>
            </a:endParaRPr>
          </a:p>
          <a:p>
            <a:r>
              <a:rPr lang="ru-RU" sz="2400" b="0" i="0" dirty="0">
                <a:solidFill>
                  <a:srgbClr val="002060"/>
                </a:solidFill>
                <a:effectLst/>
                <a:latin typeface="Georgia" panose="02040502050405020303" charset="0"/>
                <a:cs typeface="Georgia" panose="02040502050405020303" charset="0"/>
              </a:rPr>
              <a:t> </a:t>
            </a:r>
            <a:r>
              <a:rPr lang="ru-RU" sz="2400" b="1" i="0" dirty="0">
                <a:solidFill>
                  <a:srgbClr val="C00000"/>
                </a:solidFill>
                <a:effectLst/>
                <a:latin typeface="Georgia" panose="02040502050405020303" charset="0"/>
                <a:cs typeface="Georgia" panose="02040502050405020303" charset="0"/>
              </a:rPr>
              <a:t>Закрытые системы </a:t>
            </a:r>
            <a:r>
              <a:rPr lang="ru-RU" sz="2400" b="0" i="0" dirty="0">
                <a:solidFill>
                  <a:srgbClr val="002060"/>
                </a:solidFill>
                <a:effectLst/>
                <a:latin typeface="Georgia" panose="02040502050405020303" charset="0"/>
                <a:cs typeface="Georgia" panose="02040502050405020303" charset="0"/>
              </a:rPr>
              <a:t>– системы, части которых неподвижно соединены, а обмен информацией между элементами и внешним окружением не происходит.</a:t>
            </a:r>
            <a:endParaRPr lang="en-US" sz="2400" dirty="0">
              <a:solidFill>
                <a:srgbClr val="002060"/>
              </a:solidFill>
              <a:latin typeface="Georgia" panose="02040502050405020303" charset="0"/>
              <a:cs typeface="Georgia" panose="02040502050405020303"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628551"/>
          </a:xfrm>
        </p:spPr>
        <p:txBody>
          <a:bodyPr>
            <a:normAutofit/>
          </a:bodyPr>
          <a:lstStyle/>
          <a:p>
            <a:pPr algn="ctr"/>
            <a:r>
              <a:rPr lang="ru-RU" sz="2000" dirty="0">
                <a:solidFill>
                  <a:srgbClr val="C00000"/>
                </a:solidFill>
                <a:latin typeface="Arial" panose="020B0604020202020204" pitchFamily="34" charset="0"/>
                <a:cs typeface="Arial" panose="020B0604020202020204" pitchFamily="34" charset="0"/>
              </a:rPr>
              <a:t>СТРУКТУРА СЕМЬИ</a:t>
            </a:r>
            <a:endParaRPr lang="ru-RU" sz="20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954156" y="1232452"/>
            <a:ext cx="9692641" cy="3477875"/>
          </a:xfrm>
          <a:prstGeom prst="rect">
            <a:avLst/>
          </a:prstGeom>
          <a:noFill/>
        </p:spPr>
        <p:txBody>
          <a:bodyPr wrap="square">
            <a:spAutoFit/>
          </a:bodyPr>
          <a:lstStyle/>
          <a:p>
            <a:pPr algn="just"/>
            <a:r>
              <a:rPr lang="ru-RU" sz="2000" b="1" dirty="0">
                <a:solidFill>
                  <a:srgbClr val="C00000"/>
                </a:solidFill>
                <a:latin typeface="Arial" panose="020B0604020202020204" pitchFamily="34" charset="0"/>
                <a:cs typeface="Arial" panose="020B0604020202020204" pitchFamily="34" charset="0"/>
              </a:rPr>
              <a:t>Структура семьи </a:t>
            </a:r>
            <a:r>
              <a:rPr lang="ru-RU" sz="2000" dirty="0">
                <a:solidFill>
                  <a:srgbClr val="002060"/>
                </a:solidFill>
                <a:latin typeface="Arial" panose="020B0604020202020204" pitchFamily="34" charset="0"/>
                <a:cs typeface="Arial" panose="020B0604020202020204" pitchFamily="34" charset="0"/>
              </a:rPr>
              <a:t>– одно из базовых понятий, используемых для описания семейного взаимодействия. </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Данный термин является ключевым в структурной теории семьи. </a:t>
            </a:r>
            <a:endParaRPr lang="ru-RU" sz="2000" dirty="0">
              <a:solidFill>
                <a:srgbClr val="002060"/>
              </a:solidFill>
              <a:latin typeface="Arial" panose="020B0604020202020204" pitchFamily="34" charset="0"/>
              <a:cs typeface="Arial" panose="020B0604020202020204" pitchFamily="34" charset="0"/>
            </a:endParaRPr>
          </a:p>
          <a:p>
            <a:pPr algn="just"/>
            <a:r>
              <a:rPr lang="ru-RU" sz="2000" b="1" dirty="0">
                <a:solidFill>
                  <a:srgbClr val="C00000"/>
                </a:solidFill>
                <a:latin typeface="Arial" panose="020B0604020202020204" pitchFamily="34" charset="0"/>
                <a:cs typeface="Arial" panose="020B0604020202020204" pitchFamily="34" charset="0"/>
              </a:rPr>
              <a:t>В понятие «структура семьи» входят</a:t>
            </a:r>
            <a:r>
              <a:rPr lang="ru-RU" sz="2000" b="1" dirty="0">
                <a:solidFill>
                  <a:srgbClr val="002060"/>
                </a:solidFill>
                <a:latin typeface="Arial" panose="020B0604020202020204" pitchFamily="34" charset="0"/>
                <a:cs typeface="Arial" panose="020B0604020202020204" pitchFamily="34" charset="0"/>
              </a:rPr>
              <a:t>: </a:t>
            </a:r>
            <a:endParaRPr lang="ru-RU" sz="2000" b="1" dirty="0">
              <a:solidFill>
                <a:srgbClr val="002060"/>
              </a:solidFill>
              <a:latin typeface="Arial" panose="020B0604020202020204" pitchFamily="34" charset="0"/>
              <a:cs typeface="Arial" panose="020B0604020202020204" pitchFamily="34" charset="0"/>
            </a:endParaRPr>
          </a:p>
          <a:p>
            <a:pPr marL="457200" indent="-457200" algn="just">
              <a:buAutoNum type="arabicParenR"/>
            </a:pPr>
            <a:r>
              <a:rPr lang="ru-RU" sz="2000" dirty="0">
                <a:solidFill>
                  <a:srgbClr val="C00000"/>
                </a:solidFill>
                <a:latin typeface="Arial" panose="020B0604020202020204" pitchFamily="34" charset="0"/>
                <a:cs typeface="Arial" panose="020B0604020202020204" pitchFamily="34" charset="0"/>
              </a:rPr>
              <a:t>состав семьи</a:t>
            </a:r>
            <a:r>
              <a:rPr lang="ru-RU" sz="2000" dirty="0">
                <a:solidFill>
                  <a:srgbClr val="002060"/>
                </a:solidFill>
                <a:latin typeface="Arial" panose="020B0604020202020204" pitchFamily="34" charset="0"/>
                <a:cs typeface="Arial" panose="020B0604020202020204" pitchFamily="34" charset="0"/>
              </a:rPr>
              <a:t>; </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2) </a:t>
            </a:r>
            <a:r>
              <a:rPr lang="ru-RU" sz="2000" dirty="0">
                <a:solidFill>
                  <a:srgbClr val="C00000"/>
                </a:solidFill>
                <a:latin typeface="Arial" panose="020B0604020202020204" pitchFamily="34" charset="0"/>
                <a:cs typeface="Arial" panose="020B0604020202020204" pitchFamily="34" charset="0"/>
              </a:rPr>
              <a:t>системы разных уровней</a:t>
            </a:r>
            <a:r>
              <a:rPr lang="ru-RU" sz="2000" dirty="0">
                <a:solidFill>
                  <a:srgbClr val="002060"/>
                </a:solidFill>
                <a:latin typeface="Arial" panose="020B0604020202020204" pitchFamily="34" charset="0"/>
                <a:cs typeface="Arial" panose="020B0604020202020204" pitchFamily="34" charset="0"/>
              </a:rPr>
              <a:t> (вся семья в целом, подсистема родителей, детская подсистема, индивидуальные подсистемы);</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3) </a:t>
            </a:r>
            <a:r>
              <a:rPr lang="ru-RU" sz="2000" dirty="0">
                <a:solidFill>
                  <a:srgbClr val="C00000"/>
                </a:solidFill>
                <a:latin typeface="Arial" panose="020B0604020202020204" pitchFamily="34" charset="0"/>
                <a:cs typeface="Arial" panose="020B0604020202020204" pitchFamily="34" charset="0"/>
              </a:rPr>
              <a:t>основные параметры</a:t>
            </a:r>
            <a:r>
              <a:rPr lang="ru-RU" sz="2000" dirty="0">
                <a:solidFill>
                  <a:srgbClr val="002060"/>
                </a:solidFill>
                <a:latin typeface="Arial" panose="020B0604020202020204" pitchFamily="34" charset="0"/>
                <a:cs typeface="Arial" panose="020B0604020202020204" pitchFamily="34" charset="0"/>
              </a:rPr>
              <a:t> (сплоченность, иерархия, гибкость, внешние и внутренние границы, ролевая структура семьи); </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4) </a:t>
            </a:r>
            <a:r>
              <a:rPr lang="ru-RU" sz="2000" dirty="0">
                <a:solidFill>
                  <a:srgbClr val="C00000"/>
                </a:solidFill>
                <a:latin typeface="Arial" panose="020B0604020202020204" pitchFamily="34" charset="0"/>
                <a:cs typeface="Arial" panose="020B0604020202020204" pitchFamily="34" charset="0"/>
              </a:rPr>
              <a:t>характер структурных проблем</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межпоколенные</a:t>
            </a:r>
            <a:r>
              <a:rPr lang="ru-RU" sz="2000" dirty="0">
                <a:solidFill>
                  <a:srgbClr val="002060"/>
                </a:solidFill>
                <a:latin typeface="Arial" panose="020B0604020202020204" pitchFamily="34" charset="0"/>
                <a:cs typeface="Arial" panose="020B0604020202020204" pitchFamily="34" charset="0"/>
              </a:rPr>
              <a:t> коалиции, реверсия иерархии (перевернутая иерархия))</a:t>
            </a:r>
            <a:endParaRPr lang="en-US" sz="20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811431"/>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СТРУКТУРА СЕМЕЙНЫХ РОЛЕЙ</a:t>
            </a:r>
            <a:endParaRPr lang="ru-RU" sz="2400"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1069975" y="1296670"/>
            <a:ext cx="8072120" cy="1515745"/>
          </a:xfrm>
          <a:prstGeom prst="rect">
            <a:avLst/>
          </a:prstGeom>
          <a:noFill/>
        </p:spPr>
        <p:txBody>
          <a:bodyPr wrap="square">
            <a:noAutofit/>
          </a:bodyPr>
          <a:lstStyle/>
          <a:p>
            <a:pPr algn="just"/>
            <a:r>
              <a:rPr lang="ru-RU" sz="2000" b="0" i="0" dirty="0">
                <a:solidFill>
                  <a:srgbClr val="002060"/>
                </a:solidFill>
                <a:effectLst/>
                <a:latin typeface="Arial" panose="020B0604020202020204" pitchFamily="34" charset="0"/>
              </a:rPr>
              <a:t>Структура семейных ролей предписывает членам семьи, что, как, когда и в какой последовательности они должны делать, вступая друг с другом в отношения (</a:t>
            </a:r>
            <a:r>
              <a:rPr lang="ru-RU" sz="2000" b="0" i="0" dirty="0" err="1">
                <a:solidFill>
                  <a:srgbClr val="002060"/>
                </a:solidFill>
                <a:effectLst/>
                <a:latin typeface="Arial" panose="020B0604020202020204" pitchFamily="34" charset="0"/>
              </a:rPr>
              <a:t>Minuchin</a:t>
            </a:r>
            <a:r>
              <a:rPr lang="ru-RU" sz="2000" b="0" i="0" dirty="0">
                <a:solidFill>
                  <a:srgbClr val="002060"/>
                </a:solidFill>
                <a:effectLst/>
                <a:latin typeface="Arial" panose="020B0604020202020204" pitchFamily="34" charset="0"/>
              </a:rPr>
              <a:t> S., 1974).</a:t>
            </a:r>
            <a:endParaRPr lang="en-US" sz="20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9461" y="2329334"/>
            <a:ext cx="10058400" cy="1609344"/>
          </a:xfrm>
        </p:spPr>
        <p:txBody>
          <a:bodyPr>
            <a:normAutofit/>
          </a:bodyPr>
          <a:lstStyle/>
          <a:p>
            <a:pPr algn="ctr"/>
            <a:r>
              <a:rPr lang="ru-RU" sz="3200" i="0" dirty="0">
                <a:solidFill>
                  <a:srgbClr val="002060"/>
                </a:solidFill>
                <a:effectLst/>
                <a:latin typeface="Arial" panose="020B0604020202020204" pitchFamily="34" charset="0"/>
              </a:rPr>
              <a:t>Семейные роли регулируются феноменами Семейные роли регулируются феноменами норм и санкций</a:t>
            </a:r>
            <a:endParaRPr lang="en-US" sz="32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760" y="1798320"/>
            <a:ext cx="9787128" cy="1631216"/>
          </a:xfrm>
          <a:prstGeom prst="rect">
            <a:avLst/>
          </a:prstGeom>
          <a:noFill/>
        </p:spPr>
        <p:txBody>
          <a:bodyPr wrap="square">
            <a:spAutoFit/>
          </a:bodyPr>
          <a:lstStyle/>
          <a:p>
            <a:pPr algn="just"/>
            <a:r>
              <a:rPr lang="ru-RU" sz="2000" dirty="0">
                <a:solidFill>
                  <a:srgbClr val="002060"/>
                </a:solidFill>
                <a:latin typeface="Arial" panose="020B0604020202020204" pitchFamily="34" charset="0"/>
                <a:cs typeface="Arial" panose="020B0604020202020204" pitchFamily="34" charset="0"/>
              </a:rPr>
              <a:t>Сплоченность (связь, эмоциональная близость) – психологическое расстояние между членами семьи. Применительно к семейным системам это понятие используется для описания степени интенсивности отношений. Если оно очень близкое (симбиоз) или, напротив, очень большое (разобщенность), это может привести к семейной дисфункции</a:t>
            </a:r>
            <a:r>
              <a:rPr lang="ru-RU"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
        <p:nvSpPr>
          <p:cNvPr id="4" name="Заголовок 3"/>
          <p:cNvSpPr>
            <a:spLocks noGrp="1"/>
          </p:cNvSpPr>
          <p:nvPr>
            <p:ph type="title"/>
          </p:nvPr>
        </p:nvSpPr>
        <p:spPr>
          <a:xfrm>
            <a:off x="1341120" y="484632"/>
            <a:ext cx="9787128" cy="947928"/>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СПЛОЧЕННОСТЬ</a:t>
            </a:r>
            <a:endParaRPr lang="ru-RU" sz="24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978408"/>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ИЕРАРХИЯ</a:t>
            </a:r>
            <a:endParaRPr lang="ru-RU" sz="24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158240" y="1463040"/>
            <a:ext cx="10139680" cy="3170099"/>
          </a:xfrm>
          <a:prstGeom prst="rect">
            <a:avLst/>
          </a:prstGeom>
          <a:noFill/>
        </p:spPr>
        <p:txBody>
          <a:bodyPr wrap="square">
            <a:spAutoFit/>
          </a:bodyPr>
          <a:lstStyle/>
          <a:p>
            <a:pPr algn="just"/>
            <a:r>
              <a:rPr lang="ru-RU" sz="2000" b="1" dirty="0">
                <a:solidFill>
                  <a:srgbClr val="002060"/>
                </a:solidFill>
                <a:latin typeface="Arial" panose="020B0604020202020204" pitchFamily="34" charset="0"/>
                <a:cs typeface="Arial" panose="020B0604020202020204" pitchFamily="34" charset="0"/>
              </a:rPr>
              <a:t>Иерархия характеризует отношения доминантности</a:t>
            </a:r>
            <a:r>
              <a:rPr lang="ru-RU" sz="2000" dirty="0">
                <a:solidFill>
                  <a:srgbClr val="002060"/>
                </a:solidFill>
                <a:latin typeface="Arial" panose="020B0604020202020204" pitchFamily="34" charset="0"/>
                <a:cs typeface="Arial" panose="020B0604020202020204" pitchFamily="34" charset="0"/>
              </a:rPr>
              <a:t> – подчинения в семье. Однако термин «иерархия» не может быть ограничен таким простым определением, поскольку включает в себя характеристики разных аспектов семейных отношений: авторитетность, доминирование, власть – способность принимать решения или степень влияния одного члена семьи на других.</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 Понятие иерархии также используется в изучении изменений в структуре ролей и правил внутри семьи</a:t>
            </a:r>
            <a:r>
              <a:rPr lang="ru-RU" sz="2000" b="1" dirty="0">
                <a:solidFill>
                  <a:srgbClr val="002060"/>
                </a:solidFill>
                <a:latin typeface="Arial" panose="020B0604020202020204" pitchFamily="34" charset="0"/>
                <a:cs typeface="Arial" panose="020B0604020202020204" pitchFamily="34" charset="0"/>
              </a:rPr>
              <a:t>. Иерархичность может быть низкой, умеренной и высокой</a:t>
            </a:r>
            <a:r>
              <a:rPr lang="ru-RU" sz="2000" dirty="0">
                <a:solidFill>
                  <a:srgbClr val="002060"/>
                </a:solidFill>
                <a:latin typeface="Arial" panose="020B0604020202020204" pitchFamily="34" charset="0"/>
                <a:cs typeface="Arial" panose="020B0604020202020204" pitchFamily="34" charset="0"/>
              </a:rPr>
              <a:t>. По данным исследований Р. </a:t>
            </a:r>
            <a:r>
              <a:rPr lang="ru-RU" sz="2000" dirty="0" err="1">
                <a:solidFill>
                  <a:srgbClr val="002060"/>
                </a:solidFill>
                <a:latin typeface="Arial" panose="020B0604020202020204" pitchFamily="34" charset="0"/>
                <a:cs typeface="Arial" panose="020B0604020202020204" pitchFamily="34" charset="0"/>
              </a:rPr>
              <a:t>Кеттелла</a:t>
            </a:r>
            <a:r>
              <a:rPr lang="ru-RU" sz="2000" dirty="0">
                <a:solidFill>
                  <a:srgbClr val="002060"/>
                </a:solidFill>
                <a:latin typeface="Arial" panose="020B0604020202020204" pitchFamily="34" charset="0"/>
                <a:cs typeface="Arial" panose="020B0604020202020204" pitchFamily="34" charset="0"/>
              </a:rPr>
              <a:t>, в прочных браках мужья, как правило, доминируют, но, если их власть слишком велика, брачная пара превращается в нестабильную супружескую группу. </a:t>
            </a:r>
            <a:endParaRPr lang="en-US" sz="20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897128"/>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ГИБКОСТЬ</a:t>
            </a:r>
            <a:endParaRPr lang="ru-RU" sz="24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069848" y="1686561"/>
            <a:ext cx="10451592" cy="1631216"/>
          </a:xfrm>
          <a:prstGeom prst="rect">
            <a:avLst/>
          </a:prstGeom>
          <a:noFill/>
        </p:spPr>
        <p:txBody>
          <a:bodyPr wrap="square">
            <a:spAutoFit/>
          </a:bodyPr>
          <a:lstStyle/>
          <a:p>
            <a:pPr algn="just"/>
            <a:r>
              <a:rPr lang="ru-RU" sz="2000" b="1" dirty="0">
                <a:solidFill>
                  <a:srgbClr val="C00000"/>
                </a:solidFill>
                <a:latin typeface="Arial" panose="020B0604020202020204" pitchFamily="34" charset="0"/>
                <a:cs typeface="Arial" panose="020B0604020202020204" pitchFamily="34" charset="0"/>
              </a:rPr>
              <a:t>Гибкость</a:t>
            </a:r>
            <a:r>
              <a:rPr lang="ru-RU" sz="2000" dirty="0">
                <a:solidFill>
                  <a:srgbClr val="002060"/>
                </a:solidFill>
                <a:latin typeface="Arial" panose="020B0604020202020204" pitchFamily="34" charset="0"/>
                <a:cs typeface="Arial" panose="020B0604020202020204" pitchFamily="34" charset="0"/>
              </a:rPr>
              <a:t> – способность семейной системы адаптироваться к изменениям к внешней и внутрисемейной ситуации. Не сбалансированные по параметру гибкости семейные системы характеризуются ригидностью и хаотичностью. </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Семейная система становится ригидной, когда она перестает отвечать на жизненные  задачи, возникающие перед ней в связи с прохождением стадий жизненного цикла. </a:t>
            </a:r>
            <a:endParaRPr lang="en-US" sz="20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pPr algn="ctr"/>
            <a:r>
              <a:rPr lang="ru-RU" altLang="en-US" sz="3600">
                <a:solidFill>
                  <a:srgbClr val="C00000"/>
                </a:solidFill>
                <a:ea typeface="+mn-ea"/>
                <a:cs typeface="+mj-lt"/>
                <a:sym typeface="+mn-ea"/>
              </a:rPr>
              <a:t>Системная семейная психотерапия</a:t>
            </a:r>
            <a:endParaRPr lang="ru-RU" altLang="en-US" sz="3600">
              <a:solidFill>
                <a:srgbClr val="C00000"/>
              </a:solidFill>
              <a:ea typeface="+mn-ea"/>
              <a:cs typeface="+mj-lt"/>
              <a:sym typeface="+mn-ea"/>
            </a:endParaRPr>
          </a:p>
        </p:txBody>
      </p:sp>
      <p:sp>
        <p:nvSpPr>
          <p:cNvPr id="3" name="Замещающее содержимое 2"/>
          <p:cNvSpPr>
            <a:spLocks noGrp="1"/>
          </p:cNvSpPr>
          <p:nvPr>
            <p:ph sz="half" idx="1"/>
          </p:nvPr>
        </p:nvSpPr>
        <p:spPr>
          <a:xfrm>
            <a:off x="1069975" y="1629410"/>
            <a:ext cx="6272530" cy="4542790"/>
          </a:xfrm>
        </p:spPr>
        <p:txBody>
          <a:bodyPr>
            <a:noAutofit/>
          </a:bodyPr>
          <a:p>
            <a:pPr algn="just"/>
            <a:r>
              <a:rPr lang="ru-RU" altLang="en-US" sz="1900">
                <a:solidFill>
                  <a:srgbClr val="C00000"/>
                </a:solidFill>
                <a:latin typeface="Georgia" panose="02040502050405020303" charset="0"/>
                <a:cs typeface="Georgia" panose="02040502050405020303" charset="0"/>
              </a:rPr>
              <a:t>Системная семейная психотерапия </a:t>
            </a:r>
            <a:r>
              <a:rPr lang="ru-RU" altLang="en-US" sz="1900">
                <a:solidFill>
                  <a:srgbClr val="002060"/>
                </a:solidFill>
                <a:latin typeface="Georgia" panose="02040502050405020303" charset="0"/>
                <a:cs typeface="Georgia" panose="02040502050405020303" charset="0"/>
              </a:rPr>
              <a:t>– это особый вид терапии, когда специалист консультирует не одного человека, а всю его семью. Семья выступает в качестве единого организма, где все связаны друг с другом. Корни многих проблем человека часто кроются в разлаженных семейных отношениях.</a:t>
            </a:r>
            <a:endParaRPr lang="ru-RU" altLang="en-US" sz="1900">
              <a:solidFill>
                <a:srgbClr val="002060"/>
              </a:solidFill>
              <a:latin typeface="Georgia" panose="02040502050405020303" charset="0"/>
              <a:cs typeface="Georgia" panose="02040502050405020303" charset="0"/>
            </a:endParaRPr>
          </a:p>
          <a:p>
            <a:pPr marL="0" indent="0" algn="just">
              <a:buNone/>
            </a:pPr>
            <a:r>
              <a:rPr lang="ru-RU" altLang="en-US" sz="1900">
                <a:solidFill>
                  <a:srgbClr val="002060"/>
                </a:solidFill>
                <a:latin typeface="Georgia" panose="02040502050405020303" charset="0"/>
                <a:cs typeface="Georgia" panose="02040502050405020303" charset="0"/>
              </a:rPr>
              <a:t>Данный подход используется сравнительно недавно. Психолог, применяя специальные техники, корректирует эмоциональную обстановку в маленьком сообществе, называемом семьей. Таким образом, каждый член семьи обретает внутреннюю гармонию, и в первую очередь тот, кто обратился за помощью. В дальнейшем семейная структура сама закрепляет и поддерживает достигнутые результаты по стабилизации отношений.</a:t>
            </a:r>
            <a:endParaRPr lang="ru-RU" altLang="en-US" sz="1900">
              <a:solidFill>
                <a:srgbClr val="002060"/>
              </a:solidFill>
              <a:latin typeface="Georgia" panose="02040502050405020303" charset="0"/>
              <a:cs typeface="Georgia" panose="02040502050405020303" charset="0"/>
            </a:endParaRPr>
          </a:p>
        </p:txBody>
      </p:sp>
      <p:pic>
        <p:nvPicPr>
          <p:cNvPr id="100" name="Замещающее содержимое 99"/>
          <p:cNvPicPr>
            <a:picLocks noChangeAspect="1"/>
          </p:cNvPicPr>
          <p:nvPr>
            <p:ph sz="half" idx="2"/>
          </p:nvPr>
        </p:nvPicPr>
        <p:blipFill>
          <a:blip r:embed="rId1"/>
          <a:stretch>
            <a:fillRect/>
          </a:stretch>
        </p:blipFill>
        <p:spPr>
          <a:xfrm>
            <a:off x="7507605" y="1862455"/>
            <a:ext cx="3987165" cy="36671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256704"/>
          </a:xfrm>
        </p:spPr>
        <p:txBody>
          <a:bodyPr>
            <a:normAutofit/>
          </a:bodyPr>
          <a:lstStyle/>
          <a:p>
            <a:pPr algn="ctr"/>
            <a:r>
              <a:rPr lang="ru-RU" sz="2000" dirty="0">
                <a:solidFill>
                  <a:srgbClr val="C00000"/>
                </a:solidFill>
                <a:latin typeface="Arial" panose="020B0604020202020204" pitchFamily="34" charset="0"/>
                <a:cs typeface="Arial" panose="020B0604020202020204" pitchFamily="34" charset="0"/>
              </a:rPr>
              <a:t>ВНЕШНИЕ И ВНУТРЕННИЕ ГРАНИЦЫ</a:t>
            </a:r>
            <a:endParaRPr lang="ru-RU" sz="20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803082" y="1804946"/>
            <a:ext cx="9722678" cy="2862322"/>
          </a:xfrm>
          <a:prstGeom prst="rect">
            <a:avLst/>
          </a:prstGeom>
          <a:noFill/>
        </p:spPr>
        <p:txBody>
          <a:bodyPr wrap="square">
            <a:spAutoFit/>
          </a:bodyPr>
          <a:lstStyle/>
          <a:p>
            <a:pPr algn="just"/>
            <a:r>
              <a:rPr lang="ru-RU" sz="2000" b="0" i="0" dirty="0">
                <a:solidFill>
                  <a:srgbClr val="002060"/>
                </a:solidFill>
                <a:effectLst/>
                <a:latin typeface="Arial" panose="020B0604020202020204" pitchFamily="34" charset="0"/>
              </a:rPr>
              <a:t>3. Внешние и внутренние границы — это правила, которые определяют, кто и каким образом выполняет семейные предписания в определенном аспекте семейной жизни — супружеском, родительском, детской группе и др. (</a:t>
            </a:r>
            <a:r>
              <a:rPr lang="ru-RU" sz="2000" b="0" i="0" dirty="0" err="1">
                <a:solidFill>
                  <a:srgbClr val="002060"/>
                </a:solidFill>
                <a:effectLst/>
                <a:latin typeface="Arial" panose="020B0604020202020204" pitchFamily="34" charset="0"/>
              </a:rPr>
              <a:t>Minuchin</a:t>
            </a:r>
            <a:r>
              <a:rPr lang="ru-RU" sz="2000" b="0" i="0" dirty="0">
                <a:solidFill>
                  <a:srgbClr val="002060"/>
                </a:solidFill>
                <a:effectLst/>
                <a:latin typeface="Arial" panose="020B0604020202020204" pitchFamily="34" charset="0"/>
              </a:rPr>
              <a:t> S., 1974).</a:t>
            </a:r>
            <a:r>
              <a:rPr lang="ru-RU" sz="2000" dirty="0"/>
              <a:t> </a:t>
            </a:r>
            <a:endParaRPr lang="ru-RU" sz="2000" dirty="0"/>
          </a:p>
          <a:p>
            <a:pPr algn="just"/>
            <a:r>
              <a:rPr lang="ru-RU" sz="2000" dirty="0">
                <a:solidFill>
                  <a:srgbClr val="002060"/>
                </a:solidFill>
                <a:latin typeface="Arial" panose="020B0604020202020204" pitchFamily="34" charset="0"/>
                <a:cs typeface="Arial" panose="020B0604020202020204" pitchFamily="34" charset="0"/>
              </a:rPr>
              <a:t>   Любая семейная система имеет свои границы, которые определяют ее структуру и, соответственно, содержание. Границы – это неписаные правила, которые определяют семейные интеракции. Сальвадор </a:t>
            </a:r>
            <a:r>
              <a:rPr lang="ru-RU" sz="2000" dirty="0" err="1">
                <a:solidFill>
                  <a:srgbClr val="002060"/>
                </a:solidFill>
                <a:latin typeface="Arial" panose="020B0604020202020204" pitchFamily="34" charset="0"/>
                <a:cs typeface="Arial" panose="020B0604020202020204" pitchFamily="34" charset="0"/>
              </a:rPr>
              <a:t>Минухин</a:t>
            </a:r>
            <a:r>
              <a:rPr lang="ru-RU" sz="2000" dirty="0">
                <a:solidFill>
                  <a:srgbClr val="002060"/>
                </a:solidFill>
                <a:latin typeface="Arial" panose="020B0604020202020204" pitchFamily="34" charset="0"/>
                <a:cs typeface="Arial" panose="020B0604020202020204" pitchFamily="34" charset="0"/>
              </a:rPr>
              <a:t> в своей структурной теории уделяет границам особое внимание. Границы необходимы для дифференциации семейной системы </a:t>
            </a:r>
            <a:endParaRPr lang="en-US" sz="20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8880" y="812801"/>
            <a:ext cx="9946640" cy="3170099"/>
          </a:xfrm>
          <a:prstGeom prst="rect">
            <a:avLst/>
          </a:prstGeom>
          <a:noFill/>
        </p:spPr>
        <p:txBody>
          <a:bodyPr wrap="square">
            <a:spAutoFit/>
          </a:bodyPr>
          <a:lstStyle/>
          <a:p>
            <a:pPr algn="just"/>
            <a:r>
              <a:rPr lang="ru-RU" sz="2000" b="1" dirty="0">
                <a:solidFill>
                  <a:srgbClr val="C00000"/>
                </a:solidFill>
                <a:latin typeface="Arial" panose="020B0604020202020204" pitchFamily="34" charset="0"/>
                <a:cs typeface="Arial" panose="020B0604020202020204" pitchFamily="34" charset="0"/>
              </a:rPr>
              <a:t>Между членами семьи существуют </a:t>
            </a:r>
            <a:r>
              <a:rPr lang="ru-RU" sz="2000" b="1" dirty="0" err="1">
                <a:solidFill>
                  <a:srgbClr val="C00000"/>
                </a:solidFill>
                <a:latin typeface="Arial" panose="020B0604020202020204" pitchFamily="34" charset="0"/>
                <a:cs typeface="Arial" panose="020B0604020202020204" pitchFamily="34" charset="0"/>
              </a:rPr>
              <a:t>интерперсональные</a:t>
            </a:r>
            <a:r>
              <a:rPr lang="ru-RU" sz="2000" b="1" dirty="0">
                <a:solidFill>
                  <a:srgbClr val="C00000"/>
                </a:solidFill>
                <a:latin typeface="Arial" panose="020B0604020202020204" pitchFamily="34" charset="0"/>
                <a:cs typeface="Arial" panose="020B0604020202020204" pitchFamily="34" charset="0"/>
              </a:rPr>
              <a:t> границы. </a:t>
            </a:r>
            <a:endParaRPr lang="ru-RU" sz="2000" b="1"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Данные границы создают «пространство», необходимое для личностного развития. </a:t>
            </a:r>
            <a:endParaRPr lang="ru-RU" sz="2000" dirty="0">
              <a:solidFill>
                <a:srgbClr val="002060"/>
              </a:solidFill>
              <a:latin typeface="Arial" panose="020B0604020202020204" pitchFamily="34" charset="0"/>
              <a:cs typeface="Arial" panose="020B0604020202020204" pitchFamily="34" charset="0"/>
            </a:endParaRPr>
          </a:p>
          <a:p>
            <a:pPr algn="just"/>
            <a:r>
              <a:rPr lang="ru-RU" sz="2000" dirty="0">
                <a:solidFill>
                  <a:srgbClr val="002060"/>
                </a:solidFill>
                <a:latin typeface="Arial" panose="020B0604020202020204" pitchFamily="34" charset="0"/>
                <a:cs typeface="Arial" panose="020B0604020202020204" pitchFamily="34" charset="0"/>
              </a:rPr>
              <a:t>Если индивидуальные границы ясны и четки, то члены семьи проявляют уважение к мыслям, чувствам друг друга. В семье с ярко выраженными </a:t>
            </a:r>
            <a:r>
              <a:rPr lang="ru-RU" sz="2000" dirty="0" err="1">
                <a:solidFill>
                  <a:srgbClr val="002060"/>
                </a:solidFill>
                <a:latin typeface="Arial" panose="020B0604020202020204" pitchFamily="34" charset="0"/>
                <a:cs typeface="Arial" panose="020B0604020202020204" pitchFamily="34" charset="0"/>
              </a:rPr>
              <a:t>интерперсональными</a:t>
            </a:r>
            <a:r>
              <a:rPr lang="ru-RU" sz="2000" dirty="0">
                <a:solidFill>
                  <a:srgbClr val="002060"/>
                </a:solidFill>
                <a:latin typeface="Arial" panose="020B0604020202020204" pitchFamily="34" charset="0"/>
                <a:cs typeface="Arial" panose="020B0604020202020204" pitchFamily="34" charset="0"/>
              </a:rPr>
              <a:t> границами личность не ограничена допустимым диапазоном поведения, </a:t>
            </a:r>
            <a:r>
              <a:rPr lang="ru-RU" sz="2000" dirty="0" err="1">
                <a:solidFill>
                  <a:srgbClr val="002060"/>
                </a:solidFill>
                <a:latin typeface="Arial" panose="020B0604020202020204" pitchFamily="34" charset="0"/>
                <a:cs typeface="Arial" panose="020B0604020202020204" pitchFamily="34" charset="0"/>
              </a:rPr>
              <a:t>ригидно</a:t>
            </a:r>
            <a:r>
              <a:rPr lang="ru-RU" sz="2000" dirty="0">
                <a:solidFill>
                  <a:srgbClr val="002060"/>
                </a:solidFill>
                <a:latin typeface="Arial" panose="020B0604020202020204" pitchFamily="34" charset="0"/>
                <a:cs typeface="Arial" panose="020B0604020202020204" pitchFamily="34" charset="0"/>
              </a:rPr>
              <a:t> подкрепляемыми семейными правилами. Наоборот, семья принимает и понимает, что каждый имеет право отличаться от других и это естественный результат уникального формирования личности каждого.</a:t>
            </a:r>
            <a:endParaRPr lang="en-US" sz="20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049970"/>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ВИДЫ ГРАНИЦ:</a:t>
            </a:r>
            <a:endParaRPr lang="ru-RU" sz="24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224501" y="1463040"/>
            <a:ext cx="7917511" cy="1631216"/>
          </a:xfrm>
          <a:prstGeom prst="rect">
            <a:avLst/>
          </a:prstGeom>
          <a:noFill/>
        </p:spPr>
        <p:txBody>
          <a:bodyPr wrap="square">
            <a:spAutoFit/>
          </a:bodyPr>
          <a:lstStyle/>
          <a:p>
            <a:pPr algn="just"/>
            <a:r>
              <a:rPr lang="ru-RU" sz="2000" b="1" i="0" dirty="0">
                <a:solidFill>
                  <a:srgbClr val="C00000"/>
                </a:solidFill>
                <a:effectLst/>
                <a:latin typeface="Arial" panose="020B0604020202020204" pitchFamily="34" charset="0"/>
              </a:rPr>
              <a:t>Внешние границы</a:t>
            </a:r>
            <a:r>
              <a:rPr lang="ru-RU" sz="2000" b="1" i="0" dirty="0">
                <a:solidFill>
                  <a:srgbClr val="002060"/>
                </a:solidFill>
                <a:effectLst/>
                <a:latin typeface="Arial" panose="020B0604020202020204" pitchFamily="34" charset="0"/>
              </a:rPr>
              <a:t> </a:t>
            </a:r>
            <a:r>
              <a:rPr lang="ru-RU" sz="2000" b="0" i="0" dirty="0">
                <a:solidFill>
                  <a:srgbClr val="002060"/>
                </a:solidFill>
                <a:effectLst/>
                <a:latin typeface="Arial" panose="020B0604020202020204" pitchFamily="34" charset="0"/>
              </a:rPr>
              <a:t>в норме способствуют формированию идентичности семьи. </a:t>
            </a:r>
            <a:endParaRPr lang="ru-RU" sz="2000" b="0" i="0" dirty="0">
              <a:solidFill>
                <a:srgbClr val="002060"/>
              </a:solidFill>
              <a:effectLst/>
              <a:latin typeface="Arial" panose="020B0604020202020204" pitchFamily="34" charset="0"/>
            </a:endParaRPr>
          </a:p>
          <a:p>
            <a:pPr algn="just"/>
            <a:r>
              <a:rPr lang="ru-RU" sz="2000" b="1" i="0" dirty="0">
                <a:solidFill>
                  <a:srgbClr val="C00000"/>
                </a:solidFill>
                <a:effectLst/>
                <a:latin typeface="Arial" panose="020B0604020202020204" pitchFamily="34" charset="0"/>
              </a:rPr>
              <a:t>Внутренние границы </a:t>
            </a:r>
            <a:r>
              <a:rPr lang="ru-RU" sz="2000" b="0" i="0" dirty="0">
                <a:solidFill>
                  <a:srgbClr val="C00000"/>
                </a:solidFill>
                <a:effectLst/>
                <a:latin typeface="Arial" panose="020B0604020202020204" pitchFamily="34" charset="0"/>
              </a:rPr>
              <a:t>-</a:t>
            </a:r>
            <a:r>
              <a:rPr lang="ru-RU" sz="2000" b="0" i="0" dirty="0">
                <a:solidFill>
                  <a:srgbClr val="002060"/>
                </a:solidFill>
                <a:effectLst/>
                <a:latin typeface="Arial" panose="020B0604020202020204" pitchFamily="34" charset="0"/>
              </a:rPr>
              <a:t> структурированию ее психологического пространства, что дает сильные импульсы к развитию. жесткие, размытые, проницаемые, и четкие.</a:t>
            </a:r>
            <a:endParaRPr lang="en-US" sz="20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073824"/>
          </a:xfrm>
        </p:spPr>
        <p:txBody>
          <a:bodyPr>
            <a:normAutofit/>
          </a:bodyPr>
          <a:lstStyle/>
          <a:p>
            <a:pPr algn="ctr"/>
            <a:r>
              <a:rPr lang="ru-RU" sz="2400" dirty="0">
                <a:solidFill>
                  <a:srgbClr val="C00000"/>
                </a:solidFill>
                <a:latin typeface="Times New Roman" panose="02020603050405020304" pitchFamily="18" charset="0"/>
                <a:cs typeface="Times New Roman" panose="02020603050405020304" pitchFamily="18" charset="0"/>
              </a:rPr>
              <a:t>ТРЕБОВАНИЯ:</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63752" y="1614116"/>
            <a:ext cx="7945076" cy="2031325"/>
          </a:xfrm>
          <a:prstGeom prst="rect">
            <a:avLst/>
          </a:prstGeom>
          <a:noFill/>
        </p:spPr>
        <p:txBody>
          <a:bodyPr wrap="square">
            <a:spAutoFit/>
          </a:bodyPr>
          <a:lstStyle/>
          <a:p>
            <a:pPr marL="342900" indent="-342900">
              <a:buAutoNum type="arabicPeriod"/>
            </a:pPr>
            <a:r>
              <a:rPr lang="ru-RU" b="0" i="0" dirty="0">
                <a:solidFill>
                  <a:srgbClr val="002060"/>
                </a:solidFill>
                <a:effectLst/>
                <a:latin typeface="Arial" panose="020B0604020202020204" pitchFamily="34" charset="0"/>
              </a:rPr>
              <a:t>Цельность семейных ролей. </a:t>
            </a:r>
            <a:endParaRPr lang="ru-RU" b="0" i="0" dirty="0">
              <a:solidFill>
                <a:srgbClr val="002060"/>
              </a:solidFill>
              <a:effectLst/>
              <a:latin typeface="Arial" panose="020B0604020202020204" pitchFamily="34" charset="0"/>
            </a:endParaRPr>
          </a:p>
          <a:p>
            <a:pPr marL="342900" indent="-342900">
              <a:buAutoNum type="arabicPeriod"/>
            </a:pPr>
            <a:r>
              <a:rPr lang="ru-RU" b="0" i="0" dirty="0">
                <a:solidFill>
                  <a:srgbClr val="002060"/>
                </a:solidFill>
                <a:effectLst/>
                <a:latin typeface="Arial" panose="020B0604020202020204" pitchFamily="34" charset="0"/>
              </a:rPr>
              <a:t>Совокупность ролей, которые индивид выполняет в семье, должна обеспечивать удовлетворение его потребностей в уважении, признании, симпатии.. </a:t>
            </a:r>
            <a:endParaRPr lang="ru-RU" b="0" i="0" dirty="0">
              <a:solidFill>
                <a:srgbClr val="002060"/>
              </a:solidFill>
              <a:effectLst/>
              <a:latin typeface="Arial" panose="020B0604020202020204" pitchFamily="34" charset="0"/>
            </a:endParaRPr>
          </a:p>
          <a:p>
            <a:pPr marL="342900" indent="-342900">
              <a:buAutoNum type="arabicPeriod"/>
            </a:pPr>
            <a:r>
              <a:rPr lang="ru-RU" b="0" i="0" dirty="0">
                <a:solidFill>
                  <a:srgbClr val="002060"/>
                </a:solidFill>
                <a:effectLst/>
                <a:latin typeface="Arial" panose="020B0604020202020204" pitchFamily="34" charset="0"/>
              </a:rPr>
              <a:t> Соответствие принятых ролей возможностям личности. </a:t>
            </a:r>
            <a:endParaRPr lang="ru-RU" b="0" i="0" dirty="0">
              <a:solidFill>
                <a:srgbClr val="002060"/>
              </a:solidFill>
              <a:effectLst/>
              <a:latin typeface="Arial" panose="020B0604020202020204" pitchFamily="34" charset="0"/>
            </a:endParaRPr>
          </a:p>
          <a:p>
            <a:pPr marL="342900" indent="-342900">
              <a:buAutoNum type="arabicPeriod"/>
            </a:pPr>
            <a:r>
              <a:rPr lang="ru-RU" b="0" i="0" dirty="0">
                <a:solidFill>
                  <a:srgbClr val="002060"/>
                </a:solidFill>
                <a:effectLst/>
                <a:latin typeface="Arial" panose="020B0604020202020204" pitchFamily="34" charset="0"/>
              </a:rPr>
              <a:t> Система должна удовлетворять потребности не только носителя конкретной роли, но и других членов семьи.</a:t>
            </a:r>
            <a:endParaRPr lang="en-US"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6" y="699715"/>
            <a:ext cx="10257181" cy="830997"/>
          </a:xfrm>
          <a:prstGeom prst="rect">
            <a:avLst/>
          </a:prstGeom>
          <a:noFill/>
        </p:spPr>
        <p:txBody>
          <a:bodyPr wrap="square">
            <a:spAutoFit/>
          </a:bodyPr>
          <a:lstStyle/>
          <a:p>
            <a:pPr algn="just"/>
            <a:r>
              <a:rPr lang="ru-RU" sz="2400" b="0" i="0" dirty="0">
                <a:solidFill>
                  <a:srgbClr val="002060"/>
                </a:solidFill>
                <a:effectLst/>
                <a:latin typeface="Arial" panose="020B0604020202020204" pitchFamily="34" charset="0"/>
              </a:rPr>
              <a:t>В нормально функционирующих семьях структура семейных ролей целостна, динамична и носит альтернативный характер</a:t>
            </a:r>
            <a:endParaRPr lang="en-US" sz="24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7767" y="787179"/>
            <a:ext cx="10010692" cy="2677656"/>
          </a:xfrm>
          <a:prstGeom prst="rect">
            <a:avLst/>
          </a:prstGeom>
          <a:noFill/>
        </p:spPr>
        <p:txBody>
          <a:bodyPr wrap="square">
            <a:spAutoFit/>
          </a:bodyPr>
          <a:lstStyle/>
          <a:p>
            <a:pPr algn="ctr"/>
            <a:r>
              <a:rPr lang="ru-RU" sz="2400" b="1" i="0" dirty="0">
                <a:solidFill>
                  <a:srgbClr val="C00000"/>
                </a:solidFill>
                <a:effectLst/>
                <a:latin typeface="Arial" panose="020B0604020202020204" pitchFamily="34" charset="0"/>
              </a:rPr>
              <a:t>ПАТОЛОГИЗИРУЮЩИЕ </a:t>
            </a:r>
            <a:r>
              <a:rPr lang="ru-RU" sz="2400" b="1" dirty="0">
                <a:solidFill>
                  <a:srgbClr val="C00000"/>
                </a:solidFill>
                <a:latin typeface="Arial" panose="020B0604020202020204" pitchFamily="34" charset="0"/>
              </a:rPr>
              <a:t>СЕМЕЙНЫЕ</a:t>
            </a:r>
            <a:r>
              <a:rPr lang="ru-RU" sz="2400" b="1" i="0" dirty="0">
                <a:solidFill>
                  <a:srgbClr val="C00000"/>
                </a:solidFill>
                <a:effectLst/>
                <a:latin typeface="Arial" panose="020B0604020202020204" pitchFamily="34" charset="0"/>
              </a:rPr>
              <a:t> РОЛИ: </a:t>
            </a:r>
            <a:endParaRPr lang="ru-RU" sz="2400" b="1" i="0" dirty="0">
              <a:solidFill>
                <a:srgbClr val="C00000"/>
              </a:solidFill>
              <a:effectLst/>
              <a:latin typeface="Arial" panose="020B0604020202020204" pitchFamily="34" charset="0"/>
            </a:endParaRPr>
          </a:p>
          <a:p>
            <a:pPr algn="ctr"/>
            <a:endParaRPr lang="ru-RU" sz="2400" b="1" i="0" dirty="0">
              <a:solidFill>
                <a:srgbClr val="002060"/>
              </a:solidFill>
              <a:effectLst/>
              <a:latin typeface="Arial" panose="020B0604020202020204" pitchFamily="34" charset="0"/>
            </a:endParaRPr>
          </a:p>
          <a:p>
            <a:pPr algn="just"/>
            <a:r>
              <a:rPr lang="ru-RU" sz="2400" b="0" i="0" dirty="0">
                <a:solidFill>
                  <a:srgbClr val="002060"/>
                </a:solidFill>
                <a:effectLst/>
                <a:latin typeface="Arial" panose="020B0604020202020204" pitchFamily="34" charset="0"/>
              </a:rPr>
              <a:t>«семейный козел отпущения»,</a:t>
            </a:r>
            <a:endParaRPr lang="ru-RU" sz="2400" b="0" i="0" dirty="0">
              <a:solidFill>
                <a:srgbClr val="002060"/>
              </a:solidFill>
              <a:effectLst/>
              <a:latin typeface="Arial" panose="020B0604020202020204" pitchFamily="34" charset="0"/>
            </a:endParaRPr>
          </a:p>
          <a:p>
            <a:pPr algn="just"/>
            <a:r>
              <a:rPr lang="ru-RU" sz="2400" b="0" i="0" dirty="0">
                <a:solidFill>
                  <a:srgbClr val="002060"/>
                </a:solidFill>
                <a:effectLst/>
                <a:latin typeface="Arial" panose="020B0604020202020204" pitchFamily="34" charset="0"/>
              </a:rPr>
              <a:t> «семейный мученик, без остатка жертвующего собой во имя близких»,</a:t>
            </a:r>
            <a:endParaRPr lang="ru-RU" sz="2400" b="0" i="0" dirty="0">
              <a:solidFill>
                <a:srgbClr val="002060"/>
              </a:solidFill>
              <a:effectLst/>
              <a:latin typeface="Arial" panose="020B0604020202020204" pitchFamily="34" charset="0"/>
            </a:endParaRPr>
          </a:p>
          <a:p>
            <a:pPr algn="just"/>
            <a:r>
              <a:rPr lang="ru-RU" sz="2400" b="0" i="0" dirty="0">
                <a:solidFill>
                  <a:srgbClr val="002060"/>
                </a:solidFill>
                <a:effectLst/>
                <a:latin typeface="Arial" panose="020B0604020202020204" pitchFamily="34" charset="0"/>
              </a:rPr>
              <a:t> «больной член семьи», </a:t>
            </a:r>
            <a:endParaRPr lang="ru-RU" sz="2400" b="0" i="0" dirty="0">
              <a:solidFill>
                <a:srgbClr val="002060"/>
              </a:solidFill>
              <a:effectLst/>
              <a:latin typeface="Arial" panose="020B0604020202020204" pitchFamily="34" charset="0"/>
            </a:endParaRPr>
          </a:p>
          <a:p>
            <a:pPr algn="just"/>
            <a:r>
              <a:rPr lang="ru-RU" sz="2400" b="0" i="0" dirty="0">
                <a:solidFill>
                  <a:srgbClr val="002060"/>
                </a:solidFill>
                <a:effectLst/>
                <a:latin typeface="Arial" panose="020B0604020202020204" pitchFamily="34" charset="0"/>
              </a:rPr>
              <a:t>«семейный негодяй»</a:t>
            </a:r>
            <a:endParaRPr lang="en-US" sz="2400"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224898"/>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СЕМЕЙНЫЕ ПОДСИСТЕМЫ</a:t>
            </a:r>
            <a:endParaRPr lang="ru-RU" sz="24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160889" y="1590261"/>
            <a:ext cx="9660835" cy="1938992"/>
          </a:xfrm>
          <a:prstGeom prst="rect">
            <a:avLst/>
          </a:prstGeom>
          <a:noFill/>
        </p:spPr>
        <p:txBody>
          <a:bodyPr wrap="square">
            <a:spAutoFit/>
          </a:bodyPr>
          <a:lstStyle/>
          <a:p>
            <a:pPr algn="just"/>
            <a:r>
              <a:rPr lang="ru-RU" sz="2400" b="1" i="0" dirty="0">
                <a:solidFill>
                  <a:srgbClr val="002060"/>
                </a:solidFill>
                <a:effectLst/>
                <a:latin typeface="Arial" panose="020B0604020202020204" pitchFamily="34" charset="0"/>
              </a:rPr>
              <a:t>Семейные подсистемы </a:t>
            </a:r>
            <a:r>
              <a:rPr lang="ru-RU" sz="2400" b="0" i="0" dirty="0">
                <a:solidFill>
                  <a:srgbClr val="002060"/>
                </a:solidFill>
                <a:effectLst/>
                <a:latin typeface="Arial" panose="020B0604020202020204" pitchFamily="34" charset="0"/>
              </a:rPr>
              <a:t>— это локальные, дифференцированные совокупности семейных ролей, которые позволяют семье избирательно выполнять определенные функции и обеспечивать ее жизнедеятельность (</a:t>
            </a:r>
            <a:r>
              <a:rPr lang="ru-RU" sz="2400" b="0" i="0" dirty="0" err="1">
                <a:solidFill>
                  <a:srgbClr val="002060"/>
                </a:solidFill>
                <a:effectLst/>
                <a:latin typeface="Arial" panose="020B0604020202020204" pitchFamily="34" charset="0"/>
              </a:rPr>
              <a:t>Nichols</a:t>
            </a:r>
            <a:r>
              <a:rPr lang="ru-RU" sz="2400" b="0" i="0" dirty="0">
                <a:solidFill>
                  <a:srgbClr val="002060"/>
                </a:solidFill>
                <a:effectLst/>
                <a:latin typeface="Arial" panose="020B0604020202020204" pitchFamily="34" charset="0"/>
              </a:rPr>
              <a:t> M., 1984; </a:t>
            </a:r>
            <a:r>
              <a:rPr lang="ru-RU" sz="2400" b="0" i="0" dirty="0" err="1">
                <a:solidFill>
                  <a:srgbClr val="002060"/>
                </a:solidFill>
                <a:effectLst/>
                <a:latin typeface="Arial" panose="020B0604020202020204" pitchFamily="34" charset="0"/>
              </a:rPr>
              <a:t>Минухин</a:t>
            </a:r>
            <a:r>
              <a:rPr lang="ru-RU" sz="2400" b="0" i="0" dirty="0">
                <a:solidFill>
                  <a:srgbClr val="002060"/>
                </a:solidFill>
                <a:effectLst/>
                <a:latin typeface="Arial" panose="020B0604020202020204" pitchFamily="34" charset="0"/>
              </a:rPr>
              <a:t> С, Фишман Ч., 1998).</a:t>
            </a:r>
            <a:endParaRPr lang="en-US" sz="2400"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264655"/>
          </a:xfrm>
        </p:spPr>
        <p:txBody>
          <a:bodyPr>
            <a:normAutofit/>
          </a:bodyPr>
          <a:lstStyle/>
          <a:p>
            <a:pPr algn="ctr"/>
            <a:r>
              <a:rPr lang="ru-RU" sz="2000" dirty="0">
                <a:solidFill>
                  <a:srgbClr val="C00000"/>
                </a:solidFill>
                <a:latin typeface="Arial" panose="020B0604020202020204" pitchFamily="34" charset="0"/>
                <a:cs typeface="Arial" panose="020B0604020202020204" pitchFamily="34" charset="0"/>
              </a:rPr>
              <a:t>ВИДЫ СЕМЕЙНЫХ ПОДСИСТЕМ:</a:t>
            </a:r>
            <a:endParaRPr lang="ru-RU" sz="20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288112" y="1859340"/>
            <a:ext cx="7973170" cy="1569660"/>
          </a:xfrm>
          <a:prstGeom prst="rect">
            <a:avLst/>
          </a:prstGeom>
          <a:noFill/>
        </p:spPr>
        <p:txBody>
          <a:bodyPr wrap="square">
            <a:spAutoFit/>
          </a:bodyPr>
          <a:lstStyle/>
          <a:p>
            <a:r>
              <a:rPr lang="ru-RU" sz="2400" b="0" i="0" dirty="0">
                <a:solidFill>
                  <a:srgbClr val="002060"/>
                </a:solidFill>
                <a:effectLst/>
                <a:latin typeface="Arial" panose="020B0604020202020204" pitchFamily="34" charset="0"/>
              </a:rPr>
              <a:t>Виды семейных подсистем: </a:t>
            </a:r>
            <a:endParaRPr lang="ru-RU" sz="2400" b="0" i="0" dirty="0">
              <a:solidFill>
                <a:srgbClr val="002060"/>
              </a:solidFill>
              <a:effectLst/>
              <a:latin typeface="Arial" panose="020B0604020202020204" pitchFamily="34" charset="0"/>
            </a:endParaRPr>
          </a:p>
          <a:p>
            <a:r>
              <a:rPr lang="ru-RU" sz="2400" b="0" i="0" dirty="0">
                <a:solidFill>
                  <a:srgbClr val="002060"/>
                </a:solidFill>
                <a:effectLst/>
                <a:latin typeface="Arial" panose="020B0604020202020204" pitchFamily="34" charset="0"/>
              </a:rPr>
              <a:t>супружеская, </a:t>
            </a:r>
            <a:endParaRPr lang="ru-RU" sz="2400" b="0" i="0" dirty="0">
              <a:solidFill>
                <a:srgbClr val="002060"/>
              </a:solidFill>
              <a:effectLst/>
              <a:latin typeface="Arial" panose="020B0604020202020204" pitchFamily="34" charset="0"/>
            </a:endParaRPr>
          </a:p>
          <a:p>
            <a:r>
              <a:rPr lang="ru-RU" sz="2400" b="0" i="0" dirty="0">
                <a:solidFill>
                  <a:srgbClr val="002060"/>
                </a:solidFill>
                <a:effectLst/>
                <a:latin typeface="Arial" panose="020B0604020202020204" pitchFamily="34" charset="0"/>
              </a:rPr>
              <a:t>родительская, </a:t>
            </a:r>
            <a:endParaRPr lang="ru-RU" sz="2400" b="0" i="0" dirty="0">
              <a:solidFill>
                <a:srgbClr val="002060"/>
              </a:solidFill>
              <a:effectLst/>
              <a:latin typeface="Arial" panose="020B0604020202020204" pitchFamily="34" charset="0"/>
            </a:endParaRPr>
          </a:p>
          <a:p>
            <a:r>
              <a:rPr lang="ru-RU" sz="2400" b="0" i="0" dirty="0">
                <a:solidFill>
                  <a:srgbClr val="002060"/>
                </a:solidFill>
                <a:effectLst/>
                <a:latin typeface="Arial" panose="020B0604020202020204" pitchFamily="34" charset="0"/>
              </a:rPr>
              <a:t>детская (</a:t>
            </a:r>
            <a:r>
              <a:rPr lang="ru-RU" sz="2400" b="0" i="0" dirty="0" err="1">
                <a:solidFill>
                  <a:srgbClr val="002060"/>
                </a:solidFill>
                <a:effectLst/>
                <a:latin typeface="Arial" panose="020B0604020202020204" pitchFamily="34" charset="0"/>
              </a:rPr>
              <a:t>сиблинговая</a:t>
            </a:r>
            <a:r>
              <a:rPr lang="ru-RU" sz="2400" b="0" i="0" dirty="0">
                <a:solidFill>
                  <a:srgbClr val="002060"/>
                </a:solidFill>
                <a:effectLst/>
                <a:latin typeface="Arial" panose="020B0604020202020204" pitchFamily="34" charset="0"/>
              </a:rPr>
              <a:t>)</a:t>
            </a:r>
            <a:endParaRPr lang="en-US" sz="2400"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018165"/>
          </a:xfrm>
        </p:spPr>
        <p:txBody>
          <a:bodyPr>
            <a:normAutofit/>
          </a:bodyPr>
          <a:lstStyle/>
          <a:p>
            <a:pPr algn="ctr"/>
            <a:r>
              <a:rPr lang="ru-RU" sz="2000" dirty="0">
                <a:solidFill>
                  <a:srgbClr val="C00000"/>
                </a:solidFill>
                <a:latin typeface="Arial" panose="020B0604020202020204" pitchFamily="34" charset="0"/>
                <a:cs typeface="Arial" panose="020B0604020202020204" pitchFamily="34" charset="0"/>
              </a:rPr>
              <a:t>СЕМЕЙНЫЕ ПРАВИЛА</a:t>
            </a:r>
            <a:endParaRPr lang="ru-RU" sz="20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946205" y="1502797"/>
            <a:ext cx="8746435" cy="1323439"/>
          </a:xfrm>
          <a:prstGeom prst="rect">
            <a:avLst/>
          </a:prstGeom>
          <a:noFill/>
        </p:spPr>
        <p:txBody>
          <a:bodyPr wrap="square">
            <a:spAutoFit/>
          </a:bodyPr>
          <a:lstStyle/>
          <a:p>
            <a:pPr algn="just"/>
            <a:r>
              <a:rPr lang="ru-RU" sz="2000" b="1" i="0" dirty="0">
                <a:solidFill>
                  <a:srgbClr val="002060"/>
                </a:solidFill>
                <a:effectLst/>
                <a:latin typeface="Arial" panose="020B0604020202020204" pitchFamily="34" charset="0"/>
              </a:rPr>
              <a:t>4. Семейные правила </a:t>
            </a:r>
            <a:r>
              <a:rPr lang="ru-RU" sz="2000" b="0" i="0" dirty="0">
                <a:solidFill>
                  <a:srgbClr val="002060"/>
                </a:solidFill>
                <a:effectLst/>
                <a:latin typeface="Arial" panose="020B0604020202020204" pitchFamily="34" charset="0"/>
              </a:rPr>
              <a:t>— это те основания, на которых строится жизнь семьи, позволяющие ориентироваться в реальности и придают устойчивость личности и семье в целом благодаря тому, что каждый хорошо знает свои права и обязанности.</a:t>
            </a:r>
            <a:endParaRPr lang="en-US" sz="2000"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169239"/>
          </a:xfrm>
        </p:spPr>
        <p:txBody>
          <a:bodyPr>
            <a:normAutofit/>
          </a:bodyPr>
          <a:lstStyle/>
          <a:p>
            <a:pPr algn="ctr"/>
            <a:r>
              <a:rPr lang="ru-RU" sz="2000" dirty="0">
                <a:solidFill>
                  <a:srgbClr val="C00000"/>
                </a:solidFill>
                <a:latin typeface="Arial" panose="020B0604020202020204" pitchFamily="34" charset="0"/>
                <a:cs typeface="Arial" panose="020B0604020202020204" pitchFamily="34" charset="0"/>
              </a:rPr>
              <a:t>НАРУШАЮТ СЕМЕЙНОЕ ФУНКЦИОНИРОВАНИЕ</a:t>
            </a:r>
            <a:endParaRPr lang="ru-RU" sz="20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669774" y="1804946"/>
            <a:ext cx="7472238" cy="707886"/>
          </a:xfrm>
          <a:prstGeom prst="rect">
            <a:avLst/>
          </a:prstGeom>
          <a:noFill/>
        </p:spPr>
        <p:txBody>
          <a:bodyPr wrap="square">
            <a:spAutoFit/>
          </a:bodyPr>
          <a:lstStyle/>
          <a:p>
            <a:pPr algn="just"/>
            <a:r>
              <a:rPr lang="ru-RU" sz="2000" b="0" i="0" dirty="0">
                <a:solidFill>
                  <a:srgbClr val="002060"/>
                </a:solidFill>
                <a:effectLst/>
                <a:latin typeface="Arial" panose="020B0604020202020204" pitchFamily="34" charset="0"/>
              </a:rPr>
              <a:t>Нарушают семейное функционирование ригидные правила (жестко заданные и трудно изменяемые).</a:t>
            </a:r>
            <a:endParaRPr lang="en-US" sz="2000"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4294967295"/>
          </p:nvPr>
        </p:nvSpPr>
        <p:spPr>
          <a:xfrm>
            <a:off x="810895" y="904240"/>
            <a:ext cx="7234555" cy="4027170"/>
          </a:xfrm>
        </p:spPr>
        <p:txBody>
          <a:bodyPr>
            <a:normAutofit fontScale="60000"/>
          </a:bodyPr>
          <a:p>
            <a:pPr algn="just"/>
            <a:r>
              <a:rPr lang="ru-RU" altLang="en-US">
                <a:solidFill>
                  <a:srgbClr val="C00000"/>
                </a:solidFill>
                <a:latin typeface="Georgia" panose="02040502050405020303" charset="0"/>
                <a:cs typeface="Georgia" panose="02040502050405020303" charset="0"/>
              </a:rPr>
              <a:t>Цель системной семейной терапии</a:t>
            </a:r>
            <a:r>
              <a:rPr lang="ru-RU" altLang="en-US">
                <a:latin typeface="Georgia" panose="02040502050405020303" charset="0"/>
                <a:cs typeface="Georgia" panose="02040502050405020303" charset="0"/>
              </a:rPr>
              <a:t> </a:t>
            </a:r>
            <a:r>
              <a:rPr lang="ru-RU" altLang="en-US">
                <a:solidFill>
                  <a:srgbClr val="C00000"/>
                </a:solidFill>
                <a:latin typeface="Georgia" panose="02040502050405020303" charset="0"/>
                <a:cs typeface="Georgia" panose="02040502050405020303" charset="0"/>
              </a:rPr>
              <a:t>и задача</a:t>
            </a:r>
            <a:r>
              <a:rPr lang="ru-RU" altLang="en-US">
                <a:latin typeface="Georgia" panose="02040502050405020303" charset="0"/>
                <a:cs typeface="Georgia" panose="02040502050405020303" charset="0"/>
              </a:rPr>
              <a:t> </a:t>
            </a:r>
            <a:r>
              <a:rPr lang="ru-RU" altLang="en-US">
                <a:solidFill>
                  <a:srgbClr val="002060"/>
                </a:solidFill>
                <a:latin typeface="Georgia" panose="02040502050405020303" charset="0"/>
                <a:cs typeface="Georgia" panose="02040502050405020303" charset="0"/>
              </a:rPr>
              <a:t>псиихолога — выделить негативные паттерны поведения, найти их корни и причину развития, проработать и помочь семье найти баланс между эмоциональным контактом и индивидуализацией.</a:t>
            </a:r>
            <a:endParaRPr lang="ru-RU" altLang="en-US">
              <a:solidFill>
                <a:srgbClr val="002060"/>
              </a:solidFill>
              <a:latin typeface="Georgia" panose="02040502050405020303" charset="0"/>
              <a:cs typeface="Georgia" panose="02040502050405020303" charset="0"/>
            </a:endParaRPr>
          </a:p>
          <a:p>
            <a:pPr algn="just"/>
            <a:r>
              <a:rPr lang="ru-RU" dirty="0">
                <a:solidFill>
                  <a:srgbClr val="C00000"/>
                </a:solidFill>
                <a:effectLst/>
                <a:latin typeface="+mj-lt"/>
                <a:sym typeface="+mn-ea"/>
              </a:rPr>
              <a:t>Семейная терапия (</a:t>
            </a:r>
            <a:r>
              <a:rPr lang="ru-RU" dirty="0" err="1">
                <a:solidFill>
                  <a:srgbClr val="C00000"/>
                </a:solidFill>
                <a:effectLst/>
                <a:latin typeface="+mj-lt"/>
                <a:sym typeface="+mn-ea"/>
              </a:rPr>
              <a:t>family</a:t>
            </a:r>
            <a:r>
              <a:rPr lang="ru-RU" dirty="0">
                <a:solidFill>
                  <a:srgbClr val="C00000"/>
                </a:solidFill>
                <a:effectLst/>
                <a:latin typeface="+mj-lt"/>
                <a:sym typeface="+mn-ea"/>
              </a:rPr>
              <a:t> </a:t>
            </a:r>
            <a:r>
              <a:rPr lang="ru-RU" dirty="0" err="1">
                <a:solidFill>
                  <a:srgbClr val="C00000"/>
                </a:solidFill>
                <a:effectLst/>
                <a:latin typeface="+mj-lt"/>
                <a:sym typeface="+mn-ea"/>
              </a:rPr>
              <a:t>therapy</a:t>
            </a:r>
            <a:r>
              <a:rPr lang="ru-RU" dirty="0">
                <a:solidFill>
                  <a:srgbClr val="C00000"/>
                </a:solidFill>
                <a:effectLst/>
                <a:latin typeface="+mj-lt"/>
                <a:sym typeface="+mn-ea"/>
              </a:rPr>
              <a:t>) —</a:t>
            </a:r>
            <a:r>
              <a:rPr lang="ru-RU" dirty="0">
                <a:solidFill>
                  <a:srgbClr val="002060"/>
                </a:solidFill>
                <a:effectLst/>
                <a:latin typeface="+mj-lt"/>
                <a:sym typeface="+mn-ea"/>
              </a:rPr>
              <a:t> это работа не только с супружескими отношениями. Если у одного из членов семьи проблемы, корни данного вопроса могут уходить глубоко в семейную историю и привычные модели поведения. </a:t>
            </a:r>
            <a:endParaRPr lang="ru-RU" dirty="0">
              <a:solidFill>
                <a:srgbClr val="002060"/>
              </a:solidFill>
              <a:effectLst/>
              <a:latin typeface="+mj-lt"/>
              <a:sym typeface="+mn-ea"/>
            </a:endParaRPr>
          </a:p>
          <a:p>
            <a:pPr algn="just"/>
            <a:r>
              <a:rPr lang="ru-RU" dirty="0">
                <a:solidFill>
                  <a:srgbClr val="002060"/>
                </a:solidFill>
                <a:effectLst/>
                <a:latin typeface="+mj-lt"/>
                <a:sym typeface="+mn-ea"/>
              </a:rPr>
              <a:t>Так, проблемы ребенка психолог нередко предлагает решать не на детской, а именно на семейной психотерапии.</a:t>
            </a:r>
            <a:endParaRPr lang="ru-RU" altLang="en-US" dirty="0">
              <a:solidFill>
                <a:srgbClr val="002060"/>
              </a:solidFill>
              <a:effectLst/>
              <a:latin typeface="+mj-lt"/>
              <a:cs typeface="Georgia" panose="02040502050405020303" charset="0"/>
              <a:sym typeface="+mn-ea"/>
            </a:endParaRPr>
          </a:p>
        </p:txBody>
      </p:sp>
      <p:pic>
        <p:nvPicPr>
          <p:cNvPr id="101" name="Изображение 100"/>
          <p:cNvPicPr/>
          <p:nvPr/>
        </p:nvPicPr>
        <p:blipFill>
          <a:blip r:embed="rId1"/>
          <a:stretch>
            <a:fillRect/>
          </a:stretch>
        </p:blipFill>
        <p:spPr>
          <a:xfrm>
            <a:off x="8227060" y="1011555"/>
            <a:ext cx="3556635" cy="337439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910" y="570865"/>
            <a:ext cx="9962515" cy="143510"/>
          </a:xfrm>
          <a:prstGeom prst="rect">
            <a:avLst/>
          </a:prstGeom>
          <a:noFill/>
        </p:spPr>
        <p:txBody>
          <a:bodyPr wrap="square">
            <a:noAutofit/>
          </a:bodyPr>
          <a:lstStyle/>
          <a:p>
            <a:r>
              <a:rPr lang="ru-RU" sz="2000" b="0" i="0" dirty="0">
                <a:solidFill>
                  <a:srgbClr val="002060"/>
                </a:solidFill>
                <a:effectLst/>
                <a:latin typeface="Arial" panose="020B0604020202020204" pitchFamily="34" charset="0"/>
              </a:rPr>
              <a:t>5. </a:t>
            </a:r>
            <a:r>
              <a:rPr lang="ru-RU" sz="2000" b="0" i="0" dirty="0">
                <a:solidFill>
                  <a:srgbClr val="C00000"/>
                </a:solidFill>
                <a:effectLst/>
                <a:latin typeface="Arial" panose="020B0604020202020204" pitchFamily="34" charset="0"/>
              </a:rPr>
              <a:t>Стандарты (стереотипы) взаимодействия </a:t>
            </a:r>
            <a:r>
              <a:rPr lang="ru-RU" sz="2000" b="0" i="0" dirty="0">
                <a:solidFill>
                  <a:srgbClr val="002060"/>
                </a:solidFill>
                <a:effectLst/>
                <a:latin typeface="Arial" panose="020B0604020202020204" pitchFamily="34" charset="0"/>
              </a:rPr>
              <a:t>— это устойчивые способы поведения членов семьи, их поступки и сообщения, которые часто повторяются.</a:t>
            </a:r>
            <a:endParaRPr lang="en-US" sz="2000" dirty="0">
              <a:solidFill>
                <a:srgbClr val="002060"/>
              </a:solidFill>
            </a:endParaRPr>
          </a:p>
        </p:txBody>
      </p:sp>
      <p:pic>
        <p:nvPicPr>
          <p:cNvPr id="3" name="Замещающее содержимое 2"/>
          <p:cNvPicPr>
            <a:picLocks noChangeAspect="1"/>
          </p:cNvPicPr>
          <p:nvPr>
            <p:ph idx="1"/>
          </p:nvPr>
        </p:nvPicPr>
        <p:blipFill>
          <a:blip r:embed="rId1"/>
          <a:stretch>
            <a:fillRect/>
          </a:stretch>
        </p:blipFill>
        <p:spPr>
          <a:xfrm>
            <a:off x="2216785" y="1694815"/>
            <a:ext cx="6788785" cy="39706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817" y="699715"/>
            <a:ext cx="10026594" cy="1323439"/>
          </a:xfrm>
          <a:prstGeom prst="rect">
            <a:avLst/>
          </a:prstGeom>
          <a:noFill/>
        </p:spPr>
        <p:txBody>
          <a:bodyPr wrap="square">
            <a:spAutoFit/>
          </a:bodyPr>
          <a:lstStyle/>
          <a:p>
            <a:pPr algn="just"/>
            <a:r>
              <a:rPr lang="ru-RU" sz="2000" b="0" i="0" dirty="0">
                <a:solidFill>
                  <a:srgbClr val="002060"/>
                </a:solidFill>
                <a:effectLst/>
                <a:latin typeface="Arial" panose="020B0604020202020204" pitchFamily="34" charset="0"/>
              </a:rPr>
              <a:t>Стандарт поведения одного члена семьи нередко тесно связан со стандартом другого и даже управляет им (циркулирование информации).</a:t>
            </a:r>
            <a:endParaRPr lang="ru-RU" sz="2000" b="0" i="0" dirty="0">
              <a:solidFill>
                <a:srgbClr val="002060"/>
              </a:solidFill>
              <a:effectLst/>
              <a:latin typeface="Arial" panose="020B0604020202020204" pitchFamily="34" charset="0"/>
            </a:endParaRPr>
          </a:p>
          <a:p>
            <a:pPr algn="just"/>
            <a:r>
              <a:rPr lang="ru-RU" sz="2000" b="0" i="0" dirty="0">
                <a:solidFill>
                  <a:srgbClr val="002060"/>
                </a:solidFill>
                <a:effectLst/>
                <a:latin typeface="Arial" panose="020B0604020202020204" pitchFamily="34" charset="0"/>
              </a:rPr>
              <a:t> Стандарт поведения одного члена семьи нередко тесно связан со стандартом другого и даже управляет им (циркулирование информации).</a:t>
            </a:r>
            <a:endParaRPr lang="en-US" sz="2000" dirty="0">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193093"/>
          </a:xfrm>
        </p:spPr>
        <p:txBody>
          <a:bodyPr>
            <a:normAutofit/>
          </a:bodyPr>
          <a:lstStyle/>
          <a:p>
            <a:pPr algn="ctr"/>
            <a:r>
              <a:rPr lang="ru-RU" sz="2000" dirty="0">
                <a:solidFill>
                  <a:srgbClr val="C00000"/>
                </a:solidFill>
                <a:latin typeface="Arial" panose="020B0604020202020204" pitchFamily="34" charset="0"/>
                <a:cs typeface="Arial" panose="020B0604020202020204" pitchFamily="34" charset="0"/>
              </a:rPr>
              <a:t>ПАТОГЕННЫЕ СТАНДАРТЫ ВЗАИМОДЕЙСТВИЯ</a:t>
            </a:r>
            <a:endParaRPr lang="ru-RU" sz="20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224501" y="1677725"/>
            <a:ext cx="7917511" cy="1015663"/>
          </a:xfrm>
          <a:prstGeom prst="rect">
            <a:avLst/>
          </a:prstGeom>
          <a:noFill/>
        </p:spPr>
        <p:txBody>
          <a:bodyPr wrap="square">
            <a:spAutoFit/>
          </a:bodyPr>
          <a:lstStyle/>
          <a:p>
            <a:r>
              <a:rPr lang="ru-RU" sz="2000" dirty="0">
                <a:solidFill>
                  <a:srgbClr val="002060"/>
                </a:solidFill>
                <a:latin typeface="Arial" panose="020B0604020202020204" pitchFamily="34" charset="0"/>
              </a:rPr>
              <a:t>П</a:t>
            </a:r>
            <a:r>
              <a:rPr lang="ru-RU" sz="2000" b="0" i="0" dirty="0">
                <a:solidFill>
                  <a:srgbClr val="002060"/>
                </a:solidFill>
                <a:effectLst/>
                <a:latin typeface="Arial" panose="020B0604020202020204" pitchFamily="34" charset="0"/>
              </a:rPr>
              <a:t>атогенные стандарты взаимодействия: взаимодействие по типу «двойной ловушки»; полное или частичное сокрытие какой-либо информации (наличие «семейного секрета»).</a:t>
            </a:r>
            <a:endParaRPr lang="en-US" sz="2000"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sz="2800">
                <a:solidFill>
                  <a:srgbClr val="C00000"/>
                </a:solidFill>
                <a:latin typeface="Georgia" panose="02040502050405020303" charset="0"/>
                <a:cs typeface="Georgia" panose="02040502050405020303" charset="0"/>
              </a:rPr>
              <a:t>Как работает ССТ?</a:t>
            </a:r>
            <a:endParaRPr lang="ru-RU" altLang="en-US" sz="2800">
              <a:solidFill>
                <a:srgbClr val="C00000"/>
              </a:solidFill>
              <a:latin typeface="Georgia" panose="02040502050405020303" charset="0"/>
              <a:cs typeface="Georgia" panose="02040502050405020303" charset="0"/>
            </a:endParaRPr>
          </a:p>
        </p:txBody>
      </p:sp>
      <p:sp>
        <p:nvSpPr>
          <p:cNvPr id="4" name="Текстовое поле 3"/>
          <p:cNvSpPr txBox="1"/>
          <p:nvPr/>
        </p:nvSpPr>
        <p:spPr>
          <a:xfrm>
            <a:off x="1428750" y="1345565"/>
            <a:ext cx="7715250" cy="2682875"/>
          </a:xfrm>
          <a:prstGeom prst="rect">
            <a:avLst/>
          </a:prstGeom>
          <a:noFill/>
        </p:spPr>
        <p:txBody>
          <a:bodyPr wrap="square" rtlCol="0" anchor="t">
            <a:noAutofit/>
          </a:bodyPr>
          <a:p>
            <a:pPr algn="just"/>
            <a:r>
              <a:rPr lang="ru-RU" altLang="en-US" sz="2000">
                <a:latin typeface="Georgia" panose="02040502050405020303" charset="0"/>
                <a:cs typeface="Georgia" panose="02040502050405020303" charset="0"/>
              </a:rPr>
              <a:t>На первом сеансе консультаций психолог задает вопросы и собирает информацию: </a:t>
            </a:r>
            <a:r>
              <a:rPr lang="ru-RU" altLang="en-US" sz="2000">
                <a:solidFill>
                  <a:srgbClr val="C00000"/>
                </a:solidFill>
                <a:latin typeface="Georgia" panose="02040502050405020303" charset="0"/>
                <a:cs typeface="Georgia" panose="02040502050405020303" charset="0"/>
              </a:rPr>
              <a:t>проясняет главную проблему и историю семьи. </a:t>
            </a:r>
            <a:r>
              <a:rPr lang="ru-RU" altLang="en-US" sz="2000">
                <a:latin typeface="Georgia" panose="02040502050405020303" charset="0"/>
                <a:cs typeface="Georgia" panose="02040502050405020303" charset="0"/>
              </a:rPr>
              <a:t>Он фокусируется на следующих основных моментах:</a:t>
            </a:r>
            <a:endParaRPr lang="ru-RU" altLang="en-US" sz="2000">
              <a:latin typeface="Georgia" panose="02040502050405020303" charset="0"/>
              <a:cs typeface="Georgia" panose="02040502050405020303" charset="0"/>
            </a:endParaRPr>
          </a:p>
          <a:p>
            <a:pPr marL="342900" indent="-342900" algn="just">
              <a:buFont typeface="Wingdings" panose="05000000000000000000" charset="0"/>
              <a:buChar char="v"/>
            </a:pPr>
            <a:r>
              <a:rPr lang="ru-RU" altLang="en-US" sz="2000">
                <a:solidFill>
                  <a:srgbClr val="C00000"/>
                </a:solidFill>
                <a:latin typeface="Georgia" panose="02040502050405020303" charset="0"/>
                <a:cs typeface="Georgia" panose="02040502050405020303" charset="0"/>
              </a:rPr>
              <a:t>Взаимоотношения у всех членов семьи</a:t>
            </a:r>
            <a:endParaRPr lang="ru-RU" altLang="en-US" sz="2000">
              <a:solidFill>
                <a:srgbClr val="C00000"/>
              </a:solidFill>
              <a:latin typeface="Georgia" panose="02040502050405020303" charset="0"/>
              <a:cs typeface="Georgia" panose="02040502050405020303" charset="0"/>
            </a:endParaRPr>
          </a:p>
          <a:p>
            <a:pPr algn="just"/>
            <a:r>
              <a:rPr lang="ru-RU" altLang="en-US" sz="2000">
                <a:latin typeface="Georgia" panose="02040502050405020303" charset="0"/>
                <a:cs typeface="Georgia" panose="02040502050405020303" charset="0"/>
              </a:rPr>
              <a:t>Особенности отношений и семейного общения родственников проявляются в значимых ситуациях. Психолог просит семью по очереди описать какое-нибудь событие и смотрит на их способ общения — в самих историях и в процессе психотерапии.</a:t>
            </a:r>
            <a:endParaRPr lang="ru-RU" altLang="en-US" sz="2000">
              <a:latin typeface="Georgia" panose="02040502050405020303" charset="0"/>
              <a:cs typeface="Georgia" panose="02040502050405020303"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1373505" y="486410"/>
            <a:ext cx="7635240" cy="4179570"/>
          </a:xfrm>
          <a:prstGeom prst="rect">
            <a:avLst/>
          </a:prstGeom>
          <a:noFill/>
        </p:spPr>
        <p:txBody>
          <a:bodyPr wrap="square" rtlCol="0" anchor="t">
            <a:noAutofit/>
          </a:bodyPr>
          <a:p>
            <a:pPr marL="285750" indent="-285750">
              <a:buFont typeface="Wingdings" panose="05000000000000000000" charset="0"/>
              <a:buChar char="v"/>
            </a:pPr>
            <a:r>
              <a:rPr lang="ru-RU" altLang="en-US">
                <a:solidFill>
                  <a:srgbClr val="C00000"/>
                </a:solidFill>
              </a:rPr>
              <a:t>Гласные и негласные правила в семье</a:t>
            </a:r>
            <a:endParaRPr lang="ru-RU" altLang="en-US">
              <a:solidFill>
                <a:srgbClr val="C00000"/>
              </a:solidFill>
            </a:endParaRPr>
          </a:p>
          <a:p>
            <a:pPr algn="just"/>
            <a:r>
              <a:rPr lang="ru-RU" altLang="en-US">
                <a:solidFill>
                  <a:srgbClr val="C00000"/>
                </a:solidFill>
              </a:rPr>
              <a:t>Правила </a:t>
            </a:r>
            <a:r>
              <a:rPr lang="ru-RU" altLang="en-US">
                <a:solidFill>
                  <a:srgbClr val="002060"/>
                </a:solidFill>
              </a:rPr>
              <a:t>— то, как живет семейство, как в нем распределяются обязанности, в какой форме члены семьи общаются. Примеры семейного правила: «Женщина — главная по всем домашним делам», «Дети не имеют права перечить старшим». Не все родственники могут быть согласны с этой установкой и понимать причину данного подхода, но все равно соблюдают ее.</a:t>
            </a:r>
            <a:endParaRPr lang="ru-RU" altLang="en-US">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1088390" y="701675"/>
            <a:ext cx="8055610" cy="4368165"/>
          </a:xfrm>
          <a:prstGeom prst="rect">
            <a:avLst/>
          </a:prstGeom>
          <a:noFill/>
        </p:spPr>
        <p:txBody>
          <a:bodyPr wrap="square" rtlCol="0" anchor="t">
            <a:noAutofit/>
          </a:bodyPr>
          <a:p>
            <a:pPr marL="285750" indent="-285750">
              <a:buFont typeface="Wingdings" panose="05000000000000000000" charset="0"/>
              <a:buChar char="v"/>
            </a:pPr>
            <a:r>
              <a:rPr lang="ru-RU" altLang="en-US">
                <a:solidFill>
                  <a:srgbClr val="C00000"/>
                </a:solidFill>
              </a:rPr>
              <a:t>Семейные мифы</a:t>
            </a:r>
            <a:endParaRPr lang="ru-RU" altLang="en-US">
              <a:solidFill>
                <a:srgbClr val="C00000"/>
              </a:solidFill>
            </a:endParaRPr>
          </a:p>
          <a:p>
            <a:pPr algn="just"/>
            <a:r>
              <a:rPr lang="ru-RU" altLang="en-US">
                <a:solidFill>
                  <a:srgbClr val="C00000"/>
                </a:solidFill>
              </a:rPr>
              <a:t>Семейный миф </a:t>
            </a:r>
            <a:r>
              <a:rPr lang="ru-RU" altLang="en-US">
                <a:solidFill>
                  <a:srgbClr val="002060"/>
                </a:solidFill>
                <a:latin typeface="Georgia" panose="02040502050405020303" charset="0"/>
                <a:cs typeface="Georgia" panose="02040502050405020303" charset="0"/>
              </a:rPr>
              <a:t>— это негласный образ семьи, который поддерживают все родственники. Например: «Мы являемся дружной семьей и никогда не ругаемся». Конфликты и противоречия в таком семействе иногда замалчиваются, чтобы не разрушить миф. Ради семейного мифа «Мама — наш спаситель» вся остальная семья будет постоянно попадать в беду, чтобы было, кого спасать. Тот, кто своим поведением угрожает данному мифу, может быть серьезно наказан — вплоть до исключения из системы.</a:t>
            </a:r>
            <a:endParaRPr lang="ru-RU" altLang="en-US">
              <a:solidFill>
                <a:srgbClr val="002060"/>
              </a:solidFill>
              <a:latin typeface="Georgia" panose="02040502050405020303" charset="0"/>
              <a:cs typeface="Georgia" panose="02040502050405020303"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1040765" y="917575"/>
            <a:ext cx="8103235" cy="3387725"/>
          </a:xfrm>
          <a:prstGeom prst="rect">
            <a:avLst/>
          </a:prstGeom>
          <a:noFill/>
        </p:spPr>
        <p:txBody>
          <a:bodyPr wrap="square" rtlCol="0" anchor="t">
            <a:noAutofit/>
          </a:bodyPr>
          <a:p>
            <a:pPr marL="457200" indent="-457200">
              <a:buFont typeface="Wingdings" panose="05000000000000000000" charset="0"/>
              <a:buChar char="v"/>
            </a:pPr>
            <a:r>
              <a:rPr lang="ru-RU" altLang="en-US" sz="2800">
                <a:solidFill>
                  <a:srgbClr val="C00000"/>
                </a:solidFill>
                <a:latin typeface="Georgia" panose="02040502050405020303" charset="0"/>
                <a:cs typeface="Georgia" panose="02040502050405020303" charset="0"/>
              </a:rPr>
              <a:t>Семейные границы</a:t>
            </a:r>
            <a:endParaRPr lang="ru-RU" altLang="en-US" sz="2800">
              <a:solidFill>
                <a:srgbClr val="C00000"/>
              </a:solidFill>
              <a:latin typeface="Georgia" panose="02040502050405020303" charset="0"/>
              <a:cs typeface="Georgia" panose="02040502050405020303" charset="0"/>
            </a:endParaRPr>
          </a:p>
          <a:p>
            <a:pPr algn="just"/>
            <a:endParaRPr lang="ru-RU" altLang="en-US"/>
          </a:p>
          <a:p>
            <a:pPr algn="just"/>
            <a:r>
              <a:rPr lang="ru-RU" altLang="en-US">
                <a:solidFill>
                  <a:srgbClr val="002060"/>
                </a:solidFill>
              </a:rPr>
              <a:t>У каждого свое представление о том, кто входит в семью. Это представление бывает разным: например, жена включает в систему своих родителей, а муж не считает их родственниками. Такое несовпадение ведет к серьезным разногласиям.</a:t>
            </a:r>
            <a:endParaRPr lang="ru-RU" altLang="en-US">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707390" y="476250"/>
            <a:ext cx="8436610" cy="4937125"/>
          </a:xfrm>
          <a:prstGeom prst="rect">
            <a:avLst/>
          </a:prstGeom>
          <a:noFill/>
        </p:spPr>
        <p:txBody>
          <a:bodyPr wrap="square" rtlCol="0" anchor="t">
            <a:noAutofit/>
          </a:bodyPr>
          <a:p>
            <a:pPr algn="just"/>
            <a:r>
              <a:rPr lang="ru-RU" altLang="en-US">
                <a:solidFill>
                  <a:srgbClr val="002060"/>
                </a:solidFill>
                <a:latin typeface="Georgia" panose="02040502050405020303" charset="0"/>
                <a:cs typeface="Georgia" panose="02040502050405020303" charset="0"/>
              </a:rPr>
              <a:t>«До того, как семья приходит на сеанс, я формирую гипотезу: что с этими людьми происходит, что привело их на психотерапию. На консультации первый этап — сбор информации и знакомство.</a:t>
            </a:r>
            <a:endParaRPr lang="ru-RU" altLang="en-US">
              <a:solidFill>
                <a:srgbClr val="002060"/>
              </a:solidFill>
              <a:latin typeface="Georgia" panose="02040502050405020303" charset="0"/>
              <a:cs typeface="Georgia" panose="02040502050405020303" charset="0"/>
            </a:endParaRPr>
          </a:p>
          <a:p>
            <a:pPr algn="just"/>
            <a:endParaRPr lang="ru-RU" altLang="en-US">
              <a:solidFill>
                <a:srgbClr val="002060"/>
              </a:solidFill>
              <a:latin typeface="Georgia" panose="02040502050405020303" charset="0"/>
              <a:cs typeface="Georgia" panose="02040502050405020303" charset="0"/>
            </a:endParaRPr>
          </a:p>
          <a:p>
            <a:pPr algn="just"/>
            <a:r>
              <a:rPr lang="ru-RU" altLang="en-US">
                <a:solidFill>
                  <a:srgbClr val="002060"/>
                </a:solidFill>
                <a:latin typeface="Georgia" panose="02040502050405020303" charset="0"/>
                <a:cs typeface="Georgia" panose="02040502050405020303" charset="0"/>
              </a:rPr>
              <a:t> Я спрашиваю про профессии, образование, бэкграунд. Это очень важно и влияет на особенности семейных взаимоотношений. Ведь если он — профессор математических наук, а она — мастер по маникюру, скорее всего, они разговаривают на разных языках. Психолог спрашивает, есть ли у человека «свое» место в квартире, где он может побыть в одиночестве, без родственников. Данная информация, которая на первый взгляд не имеет отношения к семейной проблеме, бывает очень важна для психолога».</a:t>
            </a:r>
            <a:endParaRPr lang="ru-RU" altLang="en-US">
              <a:solidFill>
                <a:srgbClr val="002060"/>
              </a:solidFill>
              <a:latin typeface="Georgia" panose="02040502050405020303" charset="0"/>
              <a:cs typeface="Georgia" panose="02040502050405020303"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649605" y="274955"/>
            <a:ext cx="10932795" cy="738505"/>
          </a:xfrm>
        </p:spPr>
        <p:txBody>
          <a:bodyPr/>
          <a:p>
            <a:r>
              <a:rPr lang="ru-RU" altLang="en-US" sz="2800">
                <a:solidFill>
                  <a:srgbClr val="C00000"/>
                </a:solidFill>
                <a:latin typeface="Cambria" panose="02040503050406030204" charset="0"/>
                <a:cs typeface="Cambria" panose="02040503050406030204" charset="0"/>
              </a:rPr>
              <a:t>Работа в ССТ делится на 4 этапа:</a:t>
            </a:r>
            <a:endParaRPr lang="ru-RU" altLang="en-US" sz="2800">
              <a:solidFill>
                <a:srgbClr val="C00000"/>
              </a:solidFill>
              <a:latin typeface="Cambria" panose="02040503050406030204" charset="0"/>
              <a:cs typeface="Cambria" panose="02040503050406030204" charset="0"/>
            </a:endParaRPr>
          </a:p>
        </p:txBody>
      </p:sp>
      <p:pic>
        <p:nvPicPr>
          <p:cNvPr id="3" name="Замещающее содержимое 2"/>
          <p:cNvPicPr>
            <a:picLocks noChangeAspect="1"/>
          </p:cNvPicPr>
          <p:nvPr>
            <p:ph idx="1"/>
          </p:nvPr>
        </p:nvPicPr>
        <p:blipFill>
          <a:blip r:embed="rId1"/>
          <a:stretch>
            <a:fillRect/>
          </a:stretch>
        </p:blipFill>
        <p:spPr>
          <a:xfrm>
            <a:off x="1584960" y="942340"/>
            <a:ext cx="7075805" cy="33915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tretch>
            <a:fillRect/>
          </a:stretch>
        </p:blipFill>
        <p:spPr>
          <a:xfrm>
            <a:off x="1205865" y="504825"/>
            <a:ext cx="9180195" cy="50825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rgbClr val="C00000"/>
                </a:solidFill>
                <a:latin typeface="Arial" panose="020B0604020202020204" pitchFamily="34" charset="0"/>
                <a:cs typeface="Arial" panose="020B0604020202020204" pitchFamily="34" charset="0"/>
              </a:rPr>
              <a:t>Признаки семьи</a:t>
            </a:r>
            <a:endParaRPr lang="ru-RU" sz="2800"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r>
              <a:rPr lang="ru-RU" sz="2000" b="0" i="0" dirty="0">
                <a:solidFill>
                  <a:srgbClr val="002060"/>
                </a:solidFill>
                <a:effectLst/>
                <a:latin typeface="Georgia" panose="02040502050405020303" charset="0"/>
                <a:cs typeface="Georgia" panose="02040502050405020303" charset="0"/>
              </a:rPr>
              <a:t>Признаки семьи, как системы: </a:t>
            </a:r>
            <a:endParaRPr lang="ru-RU" sz="2000" b="0" i="0" dirty="0">
              <a:solidFill>
                <a:srgbClr val="002060"/>
              </a:solidFill>
              <a:effectLst/>
              <a:latin typeface="Georgia" panose="02040502050405020303" charset="0"/>
              <a:cs typeface="Georgia" panose="02040502050405020303" charset="0"/>
            </a:endParaRPr>
          </a:p>
          <a:p>
            <a:r>
              <a:rPr lang="ru-RU" sz="2000" b="0" i="0" dirty="0">
                <a:solidFill>
                  <a:srgbClr val="002060"/>
                </a:solidFill>
                <a:effectLst/>
                <a:latin typeface="Georgia" panose="02040502050405020303" charset="0"/>
                <a:cs typeface="Georgia" panose="02040502050405020303" charset="0"/>
              </a:rPr>
              <a:t>1) система как целое больше, чем сумма ее частей; </a:t>
            </a:r>
            <a:endParaRPr lang="ru-RU" sz="2000" b="0" i="0" dirty="0">
              <a:solidFill>
                <a:srgbClr val="002060"/>
              </a:solidFill>
              <a:effectLst/>
              <a:latin typeface="Georgia" panose="02040502050405020303" charset="0"/>
              <a:cs typeface="Georgia" panose="02040502050405020303" charset="0"/>
            </a:endParaRPr>
          </a:p>
          <a:p>
            <a:r>
              <a:rPr lang="ru-RU" sz="2000" b="0" i="0" dirty="0">
                <a:solidFill>
                  <a:srgbClr val="002060"/>
                </a:solidFill>
                <a:effectLst/>
                <a:latin typeface="Georgia" panose="02040502050405020303" charset="0"/>
                <a:cs typeface="Georgia" panose="02040502050405020303" charset="0"/>
              </a:rPr>
              <a:t>2) что-то, затрагивающее систему в целом, влияет на каждый отдельный элемент внутри нее; </a:t>
            </a:r>
            <a:endParaRPr lang="ru-RU" sz="2000" b="0" i="0" dirty="0">
              <a:solidFill>
                <a:srgbClr val="002060"/>
              </a:solidFill>
              <a:effectLst/>
              <a:latin typeface="Georgia" panose="02040502050405020303" charset="0"/>
              <a:cs typeface="Georgia" panose="02040502050405020303" charset="0"/>
            </a:endParaRPr>
          </a:p>
          <a:p>
            <a:r>
              <a:rPr lang="ru-RU" sz="2000" b="0" i="0" dirty="0">
                <a:solidFill>
                  <a:srgbClr val="002060"/>
                </a:solidFill>
                <a:effectLst/>
                <a:latin typeface="Georgia" panose="02040502050405020303" charset="0"/>
                <a:cs typeface="Georgia" panose="02040502050405020303" charset="0"/>
              </a:rPr>
              <a:t>3) расстройство или изменение в одной части единства отражается в изменении других частей и системы в целом</a:t>
            </a:r>
            <a:r>
              <a:rPr lang="ru-RU" sz="2000" b="0" i="0" dirty="0">
                <a:solidFill>
                  <a:srgbClr val="000000"/>
                </a:solidFill>
                <a:effectLst/>
                <a:latin typeface="Georgia" panose="02040502050405020303" charset="0"/>
                <a:cs typeface="Georgia" panose="02040502050405020303" charset="0"/>
              </a:rPr>
              <a:t>.</a:t>
            </a:r>
            <a:endParaRPr lang="en-US" sz="2000" dirty="0">
              <a:latin typeface="Georgia" panose="02040502050405020303" charset="0"/>
              <a:cs typeface="Georgia" panose="02040502050405020303"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solidFill>
                  <a:srgbClr val="C00000"/>
                </a:solidFill>
              </a:rPr>
              <a:t>Генограмма</a:t>
            </a:r>
            <a:endParaRPr lang="ru-RU" altLang="en-US">
              <a:solidFill>
                <a:srgbClr val="C00000"/>
              </a:solidFill>
            </a:endParaRPr>
          </a:p>
        </p:txBody>
      </p:sp>
      <p:sp>
        <p:nvSpPr>
          <p:cNvPr id="3" name="Замещающее содержимое 2"/>
          <p:cNvSpPr>
            <a:spLocks noGrp="1"/>
          </p:cNvSpPr>
          <p:nvPr>
            <p:ph idx="1"/>
          </p:nvPr>
        </p:nvSpPr>
        <p:spPr>
          <a:xfrm>
            <a:off x="467360" y="1338580"/>
            <a:ext cx="10742295" cy="4787900"/>
          </a:xfrm>
        </p:spPr>
        <p:txBody>
          <a:bodyPr/>
          <a:p>
            <a:pPr algn="just"/>
            <a:r>
              <a:rPr lang="ru-RU" altLang="en-US" sz="1800">
                <a:solidFill>
                  <a:srgbClr val="002060"/>
                </a:solidFill>
              </a:rPr>
              <a:t>«С детства мы принимаем некие семейные правила. Как должна функционировать семья, как должны вести себя жена и муж, как воспитывать детей, как распределять финансы. Эта информация переходит между родственниками из поколения в поколение. Когда мы рисуем генограмму, сразу виден семейный симптом. Взаимосвязь есть всегда: у каких-то поколений уже встречался такой же симптом. Также видно, что семейные правила в одном и другом родах могут не совпадать.</a:t>
            </a:r>
            <a:endParaRPr lang="ru-RU" altLang="en-US" sz="1800">
              <a:solidFill>
                <a:srgbClr val="002060"/>
              </a:solidFill>
            </a:endParaRPr>
          </a:p>
          <a:p>
            <a:pPr algn="just"/>
            <a:endParaRPr lang="ru-RU" altLang="en-US" sz="1800">
              <a:solidFill>
                <a:srgbClr val="002060"/>
              </a:solidFill>
            </a:endParaRPr>
          </a:p>
          <a:p>
            <a:pPr algn="just"/>
            <a:r>
              <a:rPr lang="ru-RU" altLang="en-US" sz="1800">
                <a:solidFill>
                  <a:srgbClr val="002060"/>
                </a:solidFill>
              </a:rPr>
              <a:t>Например, в семье жены мальчиков очень оберегали, избавляли от любого труда, «закармливали» и опекали. А в семье мужа существовало правило «Ты мужчина, ты должен помогать». Пара с такими особенностями будет ссориться даже из-за мытья полов: каждый будет стремиться делать это самостоятельно. В результате жена будет чувствовать отвержение («Ему не нужна моя забота и любовь»), а муж — униженность («Разве я ничего не могу сделать?»)».</a:t>
            </a:r>
            <a:endParaRPr lang="ru-RU" altLang="en-US" sz="180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609600" y="274955"/>
            <a:ext cx="10393680" cy="913765"/>
          </a:xfrm>
        </p:spPr>
        <p:txBody>
          <a:bodyPr/>
          <a:p>
            <a:r>
              <a:rPr lang="ru-RU" altLang="en-US" sz="3200">
                <a:solidFill>
                  <a:srgbClr val="C00000"/>
                </a:solidFill>
                <a:latin typeface="Georgia" panose="02040502050405020303" charset="0"/>
                <a:cs typeface="Georgia" panose="02040502050405020303" charset="0"/>
              </a:rPr>
              <a:t>Циркулярное интервью</a:t>
            </a:r>
            <a:endParaRPr lang="ru-RU" altLang="en-US" sz="3200">
              <a:solidFill>
                <a:srgbClr val="C00000"/>
              </a:solidFill>
              <a:latin typeface="Georgia" panose="02040502050405020303" charset="0"/>
              <a:cs typeface="Georgia" panose="02040502050405020303" charset="0"/>
            </a:endParaRPr>
          </a:p>
        </p:txBody>
      </p:sp>
      <p:sp>
        <p:nvSpPr>
          <p:cNvPr id="3" name="Замещающее содержимое 2"/>
          <p:cNvSpPr>
            <a:spLocks noGrp="1"/>
          </p:cNvSpPr>
          <p:nvPr>
            <p:ph idx="1"/>
          </p:nvPr>
        </p:nvSpPr>
        <p:spPr>
          <a:xfrm>
            <a:off x="609600" y="1259205"/>
            <a:ext cx="10132060" cy="4867275"/>
          </a:xfrm>
        </p:spPr>
        <p:txBody>
          <a:bodyPr/>
          <a:p>
            <a:pPr algn="just"/>
            <a:r>
              <a:rPr lang="ru-RU" altLang="en-US" sz="2400">
                <a:solidFill>
                  <a:srgbClr val="C00000"/>
                </a:solidFill>
                <a:latin typeface="Georgia" panose="02040502050405020303" charset="0"/>
                <a:cs typeface="Georgia" panose="02040502050405020303" charset="0"/>
              </a:rPr>
              <a:t>Циркулярное интервью</a:t>
            </a:r>
            <a:r>
              <a:rPr lang="ru-RU" altLang="en-US" sz="2400">
                <a:solidFill>
                  <a:srgbClr val="002060"/>
                </a:solidFill>
                <a:latin typeface="Georgia" panose="02040502050405020303" charset="0"/>
                <a:cs typeface="Georgia" panose="02040502050405020303" charset="0"/>
              </a:rPr>
              <a:t> — метод, который широко используется в семейной психотерапии. Сначала психолог собирает информацию: по очереди задает всем членам семьи один и тот же вопрос — иногда по-разному сформулированный. </a:t>
            </a:r>
            <a:endParaRPr lang="ru-RU" altLang="en-US" sz="2400">
              <a:solidFill>
                <a:srgbClr val="002060"/>
              </a:solidFill>
              <a:latin typeface="Georgia" panose="02040502050405020303" charset="0"/>
              <a:cs typeface="Georgia" panose="02040502050405020303" charset="0"/>
            </a:endParaRPr>
          </a:p>
          <a:p>
            <a:pPr algn="just"/>
            <a:r>
              <a:rPr lang="ru-RU" altLang="en-US" sz="2400">
                <a:solidFill>
                  <a:srgbClr val="C00000"/>
                </a:solidFill>
                <a:latin typeface="Georgia" panose="02040502050405020303" charset="0"/>
                <a:cs typeface="Georgia" panose="02040502050405020303" charset="0"/>
              </a:rPr>
              <a:t>Циркулярное интервью проясняет отношение каждого из семьи к проблемной ситуации </a:t>
            </a:r>
            <a:r>
              <a:rPr lang="ru-RU" altLang="en-US" sz="2400">
                <a:solidFill>
                  <a:srgbClr val="002060"/>
                </a:solidFill>
                <a:latin typeface="Georgia" panose="02040502050405020303" charset="0"/>
                <a:cs typeface="Georgia" panose="02040502050405020303" charset="0"/>
              </a:rPr>
              <a:t>— а также показывает каждому скрытые мотивы их поведения, поступков и слов. При этом психотерапевт обычно не спрашивает про мысли и чувства. Он лишь показывает, как вся ситуация выглядит со стороны, какие в ней отражаются паттерны — и всем родственникам становится понятно, почему происходит эта ситуация.</a:t>
            </a:r>
            <a:endParaRPr lang="ru-RU" altLang="en-US" sz="2400">
              <a:solidFill>
                <a:srgbClr val="002060"/>
              </a:solidFill>
              <a:latin typeface="Georgia" panose="02040502050405020303" charset="0"/>
              <a:cs typeface="Georgia" panose="02040502050405020303"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720090" y="592455"/>
            <a:ext cx="10862310" cy="5534025"/>
          </a:xfrm>
        </p:spPr>
        <p:txBody>
          <a:bodyPr/>
          <a:p>
            <a:r>
              <a:rPr lang="ru-RU" altLang="en-US" sz="2000">
                <a:solidFill>
                  <a:srgbClr val="002060"/>
                </a:solidFill>
                <a:latin typeface="Georgia" panose="02040502050405020303" charset="0"/>
                <a:cs typeface="Georgia" panose="02040502050405020303" charset="0"/>
              </a:rPr>
              <a:t>Примеры вопросов на циркулярном интервью:</a:t>
            </a:r>
            <a:endParaRPr lang="ru-RU" altLang="en-US" sz="2000">
              <a:solidFill>
                <a:srgbClr val="002060"/>
              </a:solidFill>
              <a:latin typeface="Georgia" panose="02040502050405020303" charset="0"/>
              <a:cs typeface="Georgia" panose="02040502050405020303" charset="0"/>
            </a:endParaRPr>
          </a:p>
          <a:p>
            <a:r>
              <a:rPr lang="ru-RU" altLang="en-US" sz="2000">
                <a:solidFill>
                  <a:srgbClr val="002060"/>
                </a:solidFill>
                <a:latin typeface="Georgia" panose="02040502050405020303" charset="0"/>
                <a:cs typeface="Georgia" panose="02040502050405020303" charset="0"/>
              </a:rPr>
              <a:t>— Как ситуация выглядит сейчас?</a:t>
            </a:r>
            <a:endParaRPr lang="ru-RU" altLang="en-US" sz="2000">
              <a:solidFill>
                <a:srgbClr val="002060"/>
              </a:solidFill>
              <a:latin typeface="Georgia" panose="02040502050405020303" charset="0"/>
              <a:cs typeface="Georgia" panose="02040502050405020303" charset="0"/>
            </a:endParaRPr>
          </a:p>
          <a:p>
            <a:r>
              <a:rPr lang="ru-RU" altLang="en-US" sz="2000">
                <a:solidFill>
                  <a:srgbClr val="002060"/>
                </a:solidFill>
                <a:latin typeface="Georgia" panose="02040502050405020303" charset="0"/>
                <a:cs typeface="Georgia" panose="02040502050405020303" charset="0"/>
              </a:rPr>
              <a:t>— Когда ситуация впервые возникла? Как вы думаете, почему это произошло?</a:t>
            </a:r>
            <a:endParaRPr lang="ru-RU" altLang="en-US" sz="2000">
              <a:solidFill>
                <a:srgbClr val="002060"/>
              </a:solidFill>
              <a:latin typeface="Georgia" panose="02040502050405020303" charset="0"/>
              <a:cs typeface="Georgia" panose="02040502050405020303" charset="0"/>
            </a:endParaRPr>
          </a:p>
          <a:p>
            <a:r>
              <a:rPr lang="ru-RU" altLang="en-US" sz="2000">
                <a:solidFill>
                  <a:srgbClr val="002060"/>
                </a:solidFill>
                <a:latin typeface="Georgia" panose="02040502050405020303" charset="0"/>
                <a:cs typeface="Georgia" panose="02040502050405020303" charset="0"/>
              </a:rPr>
              <a:t>— Как вы справляетесь с этой ситуацией?</a:t>
            </a:r>
            <a:endParaRPr lang="ru-RU" altLang="en-US" sz="2000">
              <a:solidFill>
                <a:srgbClr val="002060"/>
              </a:solidFill>
              <a:latin typeface="Georgia" panose="02040502050405020303" charset="0"/>
              <a:cs typeface="Georgia" panose="02040502050405020303" charset="0"/>
            </a:endParaRPr>
          </a:p>
          <a:p>
            <a:r>
              <a:rPr lang="ru-RU" altLang="en-US" sz="2000">
                <a:solidFill>
                  <a:srgbClr val="002060"/>
                </a:solidFill>
                <a:latin typeface="Georgia" panose="02040502050405020303" charset="0"/>
                <a:cs typeface="Georgia" panose="02040502050405020303" charset="0"/>
              </a:rPr>
              <a:t>— Что вы получаете, когда происходит эта ситуация?</a:t>
            </a:r>
            <a:endParaRPr lang="ru-RU" altLang="en-US" sz="2000">
              <a:solidFill>
                <a:srgbClr val="002060"/>
              </a:solidFill>
              <a:latin typeface="Georgia" panose="02040502050405020303" charset="0"/>
              <a:cs typeface="Georgia" panose="02040502050405020303" charset="0"/>
            </a:endParaRPr>
          </a:p>
          <a:p>
            <a:r>
              <a:rPr lang="ru-RU" altLang="en-US" sz="2000">
                <a:solidFill>
                  <a:srgbClr val="002060"/>
                </a:solidFill>
                <a:latin typeface="Georgia" panose="02040502050405020303" charset="0"/>
                <a:cs typeface="Georgia" panose="02040502050405020303" charset="0"/>
              </a:rPr>
              <a:t>— Если ситуацию не изменить и она будет продолжаться в будущем, к чему это приведет?</a:t>
            </a:r>
            <a:endParaRPr lang="ru-RU" altLang="en-US" sz="2000">
              <a:solidFill>
                <a:srgbClr val="002060"/>
              </a:solidFill>
              <a:latin typeface="Georgia" panose="02040502050405020303" charset="0"/>
              <a:cs typeface="Georgia" panose="02040502050405020303"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sz="2800">
                <a:solidFill>
                  <a:srgbClr val="C00000"/>
                </a:solidFill>
                <a:latin typeface="Georgia" panose="02040502050405020303" charset="0"/>
                <a:cs typeface="Georgia" panose="02040502050405020303" charset="0"/>
                <a:sym typeface="+mn-ea"/>
              </a:rPr>
              <a:t>Положительное переформулирование</a:t>
            </a:r>
            <a:endParaRPr lang="ru-RU" altLang="en-US" sz="2800">
              <a:solidFill>
                <a:srgbClr val="C00000"/>
              </a:solidFill>
              <a:latin typeface="Georgia" panose="02040502050405020303" charset="0"/>
              <a:cs typeface="Georgia" panose="02040502050405020303" charset="0"/>
              <a:sym typeface="+mn-ea"/>
            </a:endParaRPr>
          </a:p>
        </p:txBody>
      </p:sp>
      <p:sp>
        <p:nvSpPr>
          <p:cNvPr id="3" name="Замещающее содержимое 2"/>
          <p:cNvSpPr>
            <a:spLocks noGrp="1"/>
          </p:cNvSpPr>
          <p:nvPr>
            <p:ph idx="1"/>
          </p:nvPr>
        </p:nvSpPr>
        <p:spPr>
          <a:xfrm>
            <a:off x="609600" y="1600200"/>
            <a:ext cx="10719435" cy="4526280"/>
          </a:xfrm>
        </p:spPr>
        <p:txBody>
          <a:bodyPr/>
          <a:p>
            <a:pPr marL="0" indent="0" algn="just">
              <a:buNone/>
            </a:pPr>
            <a:r>
              <a:rPr lang="ru-RU" altLang="en-US" sz="1800">
                <a:solidFill>
                  <a:srgbClr val="C00000"/>
                </a:solidFill>
                <a:latin typeface="Georgia" panose="02040502050405020303" charset="0"/>
                <a:cs typeface="Georgia" panose="02040502050405020303" charset="0"/>
              </a:rPr>
              <a:t>Когда психолог определился с «семейным диагнозом</a:t>
            </a:r>
            <a:r>
              <a:rPr lang="ru-RU" altLang="en-US" sz="1800">
                <a:solidFill>
                  <a:srgbClr val="002060"/>
                </a:solidFill>
                <a:latin typeface="Georgia" panose="02040502050405020303" charset="0"/>
                <a:cs typeface="Georgia" panose="02040502050405020303" charset="0"/>
              </a:rPr>
              <a:t>», он помогает изменить отношение к проблеме. С</a:t>
            </a:r>
            <a:endParaRPr lang="ru-RU" altLang="en-US" sz="1800">
              <a:solidFill>
                <a:srgbClr val="002060"/>
              </a:solidFill>
              <a:latin typeface="Georgia" panose="02040502050405020303" charset="0"/>
              <a:cs typeface="Georgia" panose="02040502050405020303" charset="0"/>
            </a:endParaRPr>
          </a:p>
          <a:p>
            <a:pPr marL="0" indent="0" algn="just">
              <a:buNone/>
            </a:pPr>
            <a:r>
              <a:rPr lang="ru-RU" altLang="en-US" sz="1800">
                <a:solidFill>
                  <a:srgbClr val="002060"/>
                </a:solidFill>
                <a:latin typeface="Georgia" panose="02040502050405020303" charset="0"/>
                <a:cs typeface="Georgia" panose="02040502050405020303" charset="0"/>
              </a:rPr>
              <a:t>начала он рассказывает семье, что их проблема не уникальна, и многие с ней сталкиваются. Это снимает часть напряжения. </a:t>
            </a:r>
            <a:endParaRPr lang="ru-RU" altLang="en-US" sz="1800">
              <a:solidFill>
                <a:srgbClr val="002060"/>
              </a:solidFill>
              <a:latin typeface="Georgia" panose="02040502050405020303" charset="0"/>
              <a:cs typeface="Georgia" panose="02040502050405020303" charset="0"/>
            </a:endParaRPr>
          </a:p>
          <a:p>
            <a:pPr marL="0" indent="0" algn="just">
              <a:buNone/>
            </a:pPr>
            <a:r>
              <a:rPr lang="ru-RU" altLang="en-US" sz="1800">
                <a:solidFill>
                  <a:srgbClr val="002060"/>
                </a:solidFill>
                <a:latin typeface="Georgia" panose="02040502050405020303" charset="0"/>
                <a:cs typeface="Georgia" panose="02040502050405020303" charset="0"/>
              </a:rPr>
              <a:t>Затем он обращает внимание на плюсы ситуации и положительные особенности мотивов поведения с точки зрения психологии. </a:t>
            </a:r>
            <a:endParaRPr lang="ru-RU" altLang="en-US" sz="1800">
              <a:solidFill>
                <a:srgbClr val="002060"/>
              </a:solidFill>
              <a:latin typeface="Georgia" panose="02040502050405020303" charset="0"/>
              <a:cs typeface="Georgia" panose="02040502050405020303" charset="0"/>
            </a:endParaRPr>
          </a:p>
          <a:p>
            <a:pPr marL="0" indent="0" algn="just">
              <a:buNone/>
            </a:pPr>
            <a:r>
              <a:rPr lang="ru-RU" altLang="en-US" sz="1800">
                <a:solidFill>
                  <a:srgbClr val="002060"/>
                </a:solidFill>
                <a:latin typeface="Georgia" panose="02040502050405020303" charset="0"/>
                <a:cs typeface="Georgia" panose="02040502050405020303" charset="0"/>
              </a:rPr>
              <a:t>Например, «вы так опекаете сына, потому что вы очень заботливый человек, и боитесь его потерять». Затем он обращает внимание на то, что выбранное поведение не соответствует тем мотивам, которыми оно побуждается — оно даже противоречит им. Например, окружая сына чрезмерной заботой, мать не способствует его безопасности — ведь так он не учится справляться с трудными ситуациями.</a:t>
            </a:r>
            <a:endParaRPr lang="ru-RU" altLang="en-US" sz="1800">
              <a:solidFill>
                <a:srgbClr val="002060"/>
              </a:solidFill>
              <a:latin typeface="Georgia" panose="02040502050405020303" charset="0"/>
              <a:cs typeface="Georgia" panose="02040502050405020303"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823595" y="441325"/>
            <a:ext cx="9688195" cy="5685155"/>
          </a:xfrm>
        </p:spPr>
        <p:txBody>
          <a:bodyPr/>
          <a:p>
            <a:pPr algn="just"/>
            <a:r>
              <a:rPr lang="ru-RU" altLang="en-US" sz="2000">
                <a:solidFill>
                  <a:srgbClr val="C00000"/>
                </a:solidFill>
                <a:latin typeface="Georgia" panose="02040502050405020303" charset="0"/>
                <a:cs typeface="Georgia" panose="02040502050405020303" charset="0"/>
              </a:rPr>
              <a:t>ССТ может быть краткосрочной</a:t>
            </a:r>
            <a:r>
              <a:rPr lang="ru-RU" altLang="en-US" sz="2000">
                <a:solidFill>
                  <a:srgbClr val="002060"/>
                </a:solidFill>
                <a:latin typeface="Georgia" panose="02040502050405020303" charset="0"/>
                <a:cs typeface="Georgia" panose="02040502050405020303" charset="0"/>
              </a:rPr>
              <a:t>: некоторые проблемы удается решить за несколько сеансов. Обычно это касается вопросов, которые возникли недавно. Если напряжение между родственниками копилось годами, времени потребуется больше. </a:t>
            </a:r>
            <a:r>
              <a:rPr lang="ru-RU" altLang="en-US" sz="2000">
                <a:solidFill>
                  <a:srgbClr val="0070C0"/>
                </a:solidFill>
                <a:latin typeface="Georgia" panose="02040502050405020303" charset="0"/>
                <a:cs typeface="Georgia" panose="02040502050405020303" charset="0"/>
              </a:rPr>
              <a:t>Но точно определить необходимое количество сессий невозможно — оно индивидуально для каждой семьи.</a:t>
            </a:r>
            <a:endParaRPr lang="ru-RU" altLang="en-US" sz="2000">
              <a:solidFill>
                <a:srgbClr val="0070C0"/>
              </a:solidFill>
              <a:latin typeface="Georgia" panose="02040502050405020303" charset="0"/>
              <a:cs typeface="Georgia" panose="02040502050405020303"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sz="2800">
                <a:solidFill>
                  <a:srgbClr val="C00000"/>
                </a:solidFill>
                <a:latin typeface="Georgia" panose="02040502050405020303" charset="0"/>
                <a:cs typeface="Georgia" panose="02040502050405020303" charset="0"/>
              </a:rPr>
              <a:t>КЕЙС</a:t>
            </a:r>
            <a:endParaRPr lang="ru-RU" altLang="en-US" sz="2800">
              <a:solidFill>
                <a:srgbClr val="C00000"/>
              </a:solidFill>
              <a:latin typeface="Georgia" panose="02040502050405020303" charset="0"/>
              <a:cs typeface="Georgia" panose="02040502050405020303" charset="0"/>
            </a:endParaRPr>
          </a:p>
        </p:txBody>
      </p:sp>
      <p:sp>
        <p:nvSpPr>
          <p:cNvPr id="3" name="Замещающее содержимое 2"/>
          <p:cNvSpPr>
            <a:spLocks noGrp="1"/>
          </p:cNvSpPr>
          <p:nvPr>
            <p:ph idx="1"/>
          </p:nvPr>
        </p:nvSpPr>
        <p:spPr>
          <a:xfrm>
            <a:off x="609600" y="1600200"/>
            <a:ext cx="10306685" cy="4526280"/>
          </a:xfrm>
        </p:spPr>
        <p:txBody>
          <a:bodyPr/>
          <a:p>
            <a:pPr algn="just"/>
            <a:r>
              <a:rPr lang="ru-RU" altLang="en-US" sz="2000">
                <a:solidFill>
                  <a:srgbClr val="002060"/>
                </a:solidFill>
                <a:latin typeface="Georgia" panose="02040502050405020303" charset="0"/>
                <a:cs typeface="Georgia" panose="02040502050405020303" charset="0"/>
              </a:rPr>
              <a:t>«Обратились родители девочки 5 лет. Девочка не могла адаптироваться к детскому саду: не хотела идти, все время болела. Родители посещали врачей, соматическую причину не находили — и их направили к семейному терапевту за решением.</a:t>
            </a:r>
            <a:endParaRPr lang="ru-RU" altLang="en-US" sz="2000">
              <a:solidFill>
                <a:srgbClr val="002060"/>
              </a:solidFill>
              <a:latin typeface="Georgia" panose="02040502050405020303" charset="0"/>
              <a:cs typeface="Georgia" panose="02040502050405020303" charset="0"/>
            </a:endParaRPr>
          </a:p>
          <a:p>
            <a:pPr algn="just"/>
            <a:r>
              <a:rPr lang="ru-RU" altLang="en-US" sz="2000">
                <a:solidFill>
                  <a:srgbClr val="002060"/>
                </a:solidFill>
                <a:latin typeface="Georgia" panose="02040502050405020303" charset="0"/>
                <a:cs typeface="Georgia" panose="02040502050405020303" charset="0"/>
              </a:rPr>
              <a:t>На первой сессии я начала расспрашивать родителей, что такое для них детский сад. Ответ: «Это место, куда сдают детей». Эту идею они транслировали дочери. Но ни один человек не хочет, чтобы его куда-то «сдавали». Оказалось, что в семье папы был травматичный опыт с ужасным детским садом. Поэтому сначала работали с убеждениями папы: что в саду может быть интересно и весело.</a:t>
            </a:r>
            <a:endParaRPr lang="ru-RU" altLang="en-US" sz="2000">
              <a:solidFill>
                <a:srgbClr val="002060"/>
              </a:solidFill>
              <a:latin typeface="Georgia" panose="02040502050405020303" charset="0"/>
              <a:cs typeface="Georgia" panose="02040502050405020303" charset="0"/>
            </a:endParaRPr>
          </a:p>
          <a:p>
            <a:pPr algn="just"/>
            <a:r>
              <a:rPr lang="ru-RU" altLang="en-US" sz="2000">
                <a:solidFill>
                  <a:srgbClr val="002060"/>
                </a:solidFill>
                <a:latin typeface="Georgia" panose="02040502050405020303" charset="0"/>
                <a:cs typeface="Georgia" panose="02040502050405020303" charset="0"/>
              </a:rPr>
              <a:t>Так нашелся способ решения, и я дала домашнее задание: следить за тем, как именно родители говорят на эту тему с дочерью. Уже через несколько сессий данную проблему удалось преодолеть, и она с удовольствием стала ходить в сад, перестала его бояться».</a:t>
            </a:r>
            <a:endParaRPr lang="ru-RU" altLang="en-US" sz="2000">
              <a:solidFill>
                <a:srgbClr val="002060"/>
              </a:solidFill>
              <a:latin typeface="Georgia" panose="02040502050405020303" charset="0"/>
              <a:cs typeface="Georgia" panose="02040502050405020303"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endParaRPr lang="ru-R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049970"/>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СЕМЕЙНАЯ СИСТЕМА</a:t>
            </a:r>
            <a:endParaRPr lang="ru-RU" sz="2400"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777875" y="1483995"/>
            <a:ext cx="6840855" cy="4101465"/>
          </a:xfrm>
        </p:spPr>
        <p:txBody>
          <a:bodyPr/>
          <a:lstStyle/>
          <a:p>
            <a:pPr algn="just"/>
            <a:r>
              <a:rPr lang="ru-RU" sz="2000" b="1" dirty="0">
                <a:solidFill>
                  <a:srgbClr val="C00000"/>
                </a:solidFill>
                <a:latin typeface="Georgia" panose="02040502050405020303" charset="0"/>
                <a:cs typeface="Georgia" panose="02040502050405020303" charset="0"/>
              </a:rPr>
              <a:t>Семейная систем</a:t>
            </a:r>
            <a:r>
              <a:rPr lang="ru-RU" sz="2000" dirty="0">
                <a:solidFill>
                  <a:srgbClr val="C00000"/>
                </a:solidFill>
                <a:latin typeface="Georgia" panose="02040502050405020303" charset="0"/>
                <a:cs typeface="Georgia" panose="02040502050405020303" charset="0"/>
              </a:rPr>
              <a:t>а </a:t>
            </a:r>
            <a:r>
              <a:rPr lang="ru-RU" sz="2000" dirty="0">
                <a:solidFill>
                  <a:srgbClr val="002060"/>
                </a:solidFill>
                <a:latin typeface="Georgia" panose="02040502050405020303" charset="0"/>
                <a:cs typeface="Georgia" panose="02040502050405020303" charset="0"/>
              </a:rPr>
              <a:t>- это открытая система, она находится в постоянном взаимообмене с окружающей средой. </a:t>
            </a:r>
            <a:endParaRPr lang="ru-RU" sz="2000" dirty="0">
              <a:solidFill>
                <a:srgbClr val="002060"/>
              </a:solidFill>
              <a:latin typeface="Georgia" panose="02040502050405020303" charset="0"/>
              <a:cs typeface="Georgia" panose="02040502050405020303" charset="0"/>
            </a:endParaRPr>
          </a:p>
          <a:p>
            <a:pPr algn="just"/>
            <a:r>
              <a:rPr lang="ru-RU" sz="2000" b="1" dirty="0">
                <a:solidFill>
                  <a:srgbClr val="C00000"/>
                </a:solidFill>
                <a:latin typeface="Georgia" panose="02040502050405020303" charset="0"/>
                <a:cs typeface="Georgia" panose="02040502050405020303" charset="0"/>
              </a:rPr>
              <a:t>Семейная система </a:t>
            </a:r>
            <a:r>
              <a:rPr lang="ru-RU" sz="2000" dirty="0">
                <a:solidFill>
                  <a:srgbClr val="002060"/>
                </a:solidFill>
                <a:latin typeface="Georgia" panose="02040502050405020303" charset="0"/>
                <a:cs typeface="Georgia" panose="02040502050405020303" charset="0"/>
              </a:rPr>
              <a:t>- это самоорганизующаяся система, т. е. поведение системы целесообразно, и источник преобразований системы лежит внутри ее самой (там же). Исходя из этого понятно, что люди, составляющие семью, поступают так или иначе под влиянием своих потребностей и мотивов. </a:t>
            </a:r>
            <a:endParaRPr lang="ru-RU" sz="2000" dirty="0">
              <a:solidFill>
                <a:srgbClr val="002060"/>
              </a:solidFill>
              <a:latin typeface="Georgia" panose="02040502050405020303" charset="0"/>
              <a:cs typeface="Georgia" panose="02040502050405020303" charset="0"/>
            </a:endParaRPr>
          </a:p>
          <a:p>
            <a:pPr algn="just"/>
            <a:r>
              <a:rPr lang="ru-RU" sz="2000" dirty="0">
                <a:solidFill>
                  <a:srgbClr val="C00000"/>
                </a:solidFill>
                <a:latin typeface="Georgia" panose="02040502050405020303" charset="0"/>
                <a:cs typeface="Georgia" panose="02040502050405020303" charset="0"/>
              </a:rPr>
              <a:t>Система первична по отношению к входящему в нее элемент</a:t>
            </a:r>
            <a:r>
              <a:rPr lang="ru-RU" sz="2000" dirty="0">
                <a:solidFill>
                  <a:srgbClr val="002060"/>
                </a:solidFill>
                <a:latin typeface="Georgia" panose="02040502050405020303" charset="0"/>
                <a:cs typeface="Georgia" panose="02040502050405020303" charset="0"/>
              </a:rPr>
              <a:t>у. Поэтому целесообразно работать со всей семейной системой, а не с одним ее элементом. </a:t>
            </a:r>
            <a:endParaRPr lang="en-US" sz="2000" dirty="0">
              <a:solidFill>
                <a:srgbClr val="002060"/>
              </a:solidFill>
              <a:latin typeface="Georgia" panose="02040502050405020303" charset="0"/>
              <a:cs typeface="Georgia" panose="02040502050405020303" charset="0"/>
            </a:endParaRPr>
          </a:p>
        </p:txBody>
      </p:sp>
      <p:pic>
        <p:nvPicPr>
          <p:cNvPr id="7" name="Рисунок 6"/>
          <p:cNvPicPr>
            <a:picLocks noChangeAspect="1"/>
          </p:cNvPicPr>
          <p:nvPr/>
        </p:nvPicPr>
        <p:blipFill>
          <a:blip r:embed="rId1"/>
          <a:stretch>
            <a:fillRect/>
          </a:stretch>
        </p:blipFill>
        <p:spPr>
          <a:xfrm>
            <a:off x="7705504" y="1352738"/>
            <a:ext cx="3705308" cy="4152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25475" y="917575"/>
            <a:ext cx="6224905" cy="3970655"/>
          </a:xfrm>
        </p:spPr>
        <p:txBody>
          <a:bodyPr>
            <a:normAutofit/>
          </a:bodyPr>
          <a:lstStyle/>
          <a:p>
            <a:pPr algn="just"/>
            <a:r>
              <a:rPr lang="ru-RU" sz="2000" b="0" i="0" dirty="0">
                <a:solidFill>
                  <a:srgbClr val="002060"/>
                </a:solidFill>
                <a:effectLst/>
                <a:latin typeface="Times New Roman" panose="02020603050405020304" pitchFamily="18" charset="0"/>
                <a:cs typeface="Times New Roman" panose="02020603050405020304" pitchFamily="18" charset="0"/>
              </a:rPr>
              <a:t>Происходящее в семье часто не зависит от намерений и желаний членов семьи, потому что жизнь в семье регулируется свойствами семейной СИСТЕМЫ как таковой. </a:t>
            </a:r>
            <a:endParaRPr lang="ru-RU" sz="2000" b="0" i="0" dirty="0">
              <a:solidFill>
                <a:srgbClr val="002060"/>
              </a:solidFill>
              <a:effectLst/>
              <a:latin typeface="Times New Roman" panose="02020603050405020304" pitchFamily="18" charset="0"/>
              <a:cs typeface="Times New Roman" panose="02020603050405020304" pitchFamily="18" charset="0"/>
            </a:endParaRPr>
          </a:p>
          <a:p>
            <a:pPr algn="just"/>
            <a:r>
              <a:rPr lang="ru-RU" sz="2000" b="0" i="0" dirty="0">
                <a:solidFill>
                  <a:srgbClr val="002060"/>
                </a:solidFill>
                <a:effectLst/>
                <a:latin typeface="Times New Roman" panose="02020603050405020304" pitchFamily="18" charset="0"/>
                <a:cs typeface="Times New Roman" panose="02020603050405020304" pitchFamily="18" charset="0"/>
              </a:rPr>
              <a:t>Происходящее в семье часто не зависит от намерений и желаний членов семьи, потому что жизнь в семье регулируется свойствами семейной СИСТЕМЫ как таковой. То есть, намерения и поступки людей вторичны и подчиняются законам и правилам функционирования семейной системы.</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102" name="Замещающее содержимое 101"/>
          <p:cNvPicPr>
            <a:picLocks noChangeAspect="1"/>
          </p:cNvPicPr>
          <p:nvPr>
            <p:ph sz="half" idx="2"/>
          </p:nvPr>
        </p:nvPicPr>
        <p:blipFill>
          <a:blip r:embed="rId1"/>
          <a:stretch>
            <a:fillRect/>
          </a:stretch>
        </p:blipFill>
        <p:spPr>
          <a:xfrm>
            <a:off x="7187565" y="1156335"/>
            <a:ext cx="3810000" cy="32702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6340" y="365125"/>
            <a:ext cx="9932035" cy="5807075"/>
          </a:xfrm>
        </p:spPr>
        <p:txBody>
          <a:bodyPr/>
          <a:lstStyle/>
          <a:p>
            <a:pPr marL="0" indent="0">
              <a:buNone/>
            </a:pPr>
            <a:r>
              <a:rPr lang="ru-RU" sz="2800" b="0" i="0" dirty="0">
                <a:solidFill>
                  <a:srgbClr val="C00000"/>
                </a:solidFill>
                <a:effectLst/>
                <a:latin typeface="Arial" panose="020B0604020202020204" pitchFamily="34" charset="0"/>
              </a:rPr>
              <a:t>Основные законы функционирования семьи: </a:t>
            </a:r>
            <a:endParaRPr lang="ru-RU" sz="2800" b="0" i="0" dirty="0">
              <a:solidFill>
                <a:srgbClr val="C00000"/>
              </a:solidFill>
              <a:effectLst/>
              <a:latin typeface="Arial" panose="020B0604020202020204" pitchFamily="34" charset="0"/>
            </a:endParaRPr>
          </a:p>
          <a:p>
            <a:r>
              <a:rPr lang="ru-RU" sz="2800" b="0" i="0" dirty="0">
                <a:solidFill>
                  <a:srgbClr val="002060"/>
                </a:solidFill>
                <a:effectLst/>
                <a:latin typeface="Cambria" panose="02040503050406030204" charset="0"/>
                <a:cs typeface="Cambria" panose="02040503050406030204" charset="0"/>
              </a:rPr>
              <a:t>1. закон гомеостаза </a:t>
            </a:r>
            <a:endParaRPr lang="ru-RU" sz="2800" b="0" i="0" dirty="0">
              <a:solidFill>
                <a:srgbClr val="002060"/>
              </a:solidFill>
              <a:effectLst/>
              <a:latin typeface="Cambria" panose="02040503050406030204" charset="0"/>
              <a:cs typeface="Cambria" panose="02040503050406030204" charset="0"/>
            </a:endParaRPr>
          </a:p>
          <a:p>
            <a:r>
              <a:rPr lang="ru-RU" sz="2800" b="0" i="0" dirty="0">
                <a:solidFill>
                  <a:srgbClr val="002060"/>
                </a:solidFill>
                <a:effectLst/>
                <a:latin typeface="Cambria" panose="02040503050406030204" charset="0"/>
                <a:cs typeface="Cambria" panose="02040503050406030204" charset="0"/>
              </a:rPr>
              <a:t>2. закон развития</a:t>
            </a:r>
            <a:endParaRPr lang="en-US" sz="2800" dirty="0">
              <a:solidFill>
                <a:srgbClr val="002060"/>
              </a:solidFill>
              <a:latin typeface="Cambria" panose="02040503050406030204" charset="0"/>
              <a:cs typeface="Cambria" panose="02040503050406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867090"/>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ЗАКОН ГОМЕОСТАЗА</a:t>
            </a:r>
            <a:endParaRPr lang="ru-RU" sz="2400"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63752" y="1113183"/>
            <a:ext cx="10064496" cy="5059017"/>
          </a:xfrm>
        </p:spPr>
        <p:txBody>
          <a:bodyPr/>
          <a:lstStyle/>
          <a:p>
            <a:pPr marL="0" indent="0">
              <a:buNone/>
            </a:pPr>
            <a:endParaRPr lang="ru-RU" b="0" i="0" dirty="0">
              <a:solidFill>
                <a:srgbClr val="000000"/>
              </a:solidFill>
              <a:effectLst/>
              <a:latin typeface="Arial" panose="020B0604020202020204" pitchFamily="34" charset="0"/>
            </a:endParaRPr>
          </a:p>
          <a:p>
            <a:pPr algn="just"/>
            <a:r>
              <a:rPr lang="ru-RU" b="0" i="0" dirty="0">
                <a:solidFill>
                  <a:srgbClr val="002060"/>
                </a:solidFill>
                <a:effectLst/>
                <a:latin typeface="Arial" panose="020B0604020202020204" pitchFamily="34" charset="0"/>
              </a:rPr>
              <a:t>Каждая семья стремится сохранить свое положение, каким бы оно ни было. Система поддерживает равновесие за счет того, что фиксирует каждое свое отклонение от него и совершает действия, которые способствуют возвращению в обычное состояние. </a:t>
            </a:r>
            <a:endParaRPr lang="ru-RU" b="0" i="0" dirty="0">
              <a:solidFill>
                <a:srgbClr val="002060"/>
              </a:solidFill>
              <a:effectLst/>
              <a:latin typeface="Arial" panose="020B0604020202020204" pitchFamily="34" charset="0"/>
            </a:endParaRPr>
          </a:p>
          <a:p>
            <a:pPr algn="just"/>
            <a:r>
              <a:rPr lang="ru-RU" b="0" i="0" dirty="0">
                <a:solidFill>
                  <a:srgbClr val="0070C0"/>
                </a:solidFill>
                <a:effectLst/>
                <a:latin typeface="Arial" panose="020B0604020202020204" pitchFamily="34" charset="0"/>
              </a:rPr>
              <a:t>Механизм, фиксации и возвращения называется механизмом обратной </a:t>
            </a:r>
            <a:r>
              <a:rPr lang="ru-RU" b="0" i="0" dirty="0">
                <a:solidFill>
                  <a:srgbClr val="C00000"/>
                </a:solidFill>
                <a:effectLst/>
                <a:latin typeface="Arial" panose="020B0604020202020204" pitchFamily="34" charset="0"/>
              </a:rPr>
              <a:t>связи. </a:t>
            </a:r>
            <a:r>
              <a:rPr lang="ru-RU" b="0" i="0" dirty="0">
                <a:solidFill>
                  <a:srgbClr val="002060"/>
                </a:solidFill>
                <a:effectLst/>
                <a:latin typeface="Arial" panose="020B0604020202020204" pitchFamily="34" charset="0"/>
              </a:rPr>
              <a:t>Нарушение механизмов обратной связи приводит к нестабильности семьи. </a:t>
            </a:r>
            <a:endParaRPr lang="ru-RU" b="0" i="0" dirty="0">
              <a:solidFill>
                <a:srgbClr val="002060"/>
              </a:solidFill>
              <a:effectLst/>
              <a:latin typeface="Arial" panose="020B0604020202020204" pitchFamily="34" charset="0"/>
            </a:endParaRPr>
          </a:p>
          <a:p>
            <a:pPr algn="just"/>
            <a:r>
              <a:rPr lang="ru-RU" b="0" i="0" dirty="0">
                <a:solidFill>
                  <a:srgbClr val="002060"/>
                </a:solidFill>
                <a:effectLst/>
                <a:latin typeface="Arial" panose="020B0604020202020204" pitchFamily="34" charset="0"/>
              </a:rPr>
              <a:t>То есть, семейная система никуда не хочет двигаться и на уровне индивидуального сознания человека, члена семьи, перемены пугают больше, чем то, что есть. На уровне индивидуального сознания закон гомеостаза звучит примерно так: «система в целом должна остаться без перемен».</a:t>
            </a:r>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84632"/>
            <a:ext cx="10058400" cy="1224898"/>
          </a:xfrm>
        </p:spPr>
        <p:txBody>
          <a:bodyPr>
            <a:normAutofit/>
          </a:bodyPr>
          <a:lstStyle/>
          <a:p>
            <a:pPr algn="ctr"/>
            <a:r>
              <a:rPr lang="ru-RU" sz="2400" dirty="0">
                <a:solidFill>
                  <a:srgbClr val="C00000"/>
                </a:solidFill>
                <a:latin typeface="Arial" panose="020B0604020202020204" pitchFamily="34" charset="0"/>
                <a:cs typeface="Arial" panose="020B0604020202020204" pitchFamily="34" charset="0"/>
              </a:rPr>
              <a:t>ЗАКОН РАЗВИТИЯ</a:t>
            </a:r>
            <a:endParaRPr lang="ru-RU" sz="2400"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69340" y="1708785"/>
            <a:ext cx="10059035" cy="4463415"/>
          </a:xfrm>
        </p:spPr>
        <p:txBody>
          <a:bodyPr/>
          <a:lstStyle/>
          <a:p>
            <a:pPr algn="just"/>
            <a:r>
              <a:rPr lang="ru-RU" sz="2000" b="0" i="0" dirty="0">
                <a:solidFill>
                  <a:srgbClr val="C00000"/>
                </a:solidFill>
                <a:effectLst/>
                <a:latin typeface="Georgia" panose="02040502050405020303" charset="0"/>
                <a:cs typeface="Georgia" panose="02040502050405020303" charset="0"/>
              </a:rPr>
              <a:t>закон развития:</a:t>
            </a:r>
            <a:r>
              <a:rPr lang="ru-RU" sz="2000" b="0" i="0" dirty="0">
                <a:solidFill>
                  <a:srgbClr val="002060"/>
                </a:solidFill>
                <a:effectLst/>
                <a:latin typeface="Georgia" panose="02040502050405020303" charset="0"/>
                <a:cs typeface="Georgia" panose="02040502050405020303" charset="0"/>
              </a:rPr>
              <a:t> каждая семья должна пройти свой жизненный цикл. Непосредственными причинами, дающими возможность подобного движения, являются обязательные для возникновения этой системы этапы («кризисы развития»).</a:t>
            </a:r>
            <a:endParaRPr lang="ru-RU" sz="2000" b="0" i="0" dirty="0">
              <a:solidFill>
                <a:srgbClr val="002060"/>
              </a:solidFill>
              <a:effectLst/>
              <a:latin typeface="Georgia" panose="02040502050405020303" charset="0"/>
              <a:cs typeface="Georgia" panose="02040502050405020303" charset="0"/>
            </a:endParaRPr>
          </a:p>
          <a:p>
            <a:pPr algn="just"/>
            <a:r>
              <a:rPr lang="ru-RU" sz="2000" dirty="0">
                <a:solidFill>
                  <a:srgbClr val="002060"/>
                </a:solidFill>
                <a:latin typeface="Georgia" panose="02040502050405020303" charset="0"/>
                <a:cs typeface="Georgia" panose="02040502050405020303" charset="0"/>
              </a:rPr>
              <a:t>Тем не менее, семейная система не застывает. Возраст членов семьи меняется — соответственно, меняются и их взаимоотношения. Дети рождаются, а потом вырастают и начинают жить самостоятельно.</a:t>
            </a:r>
            <a:endParaRPr lang="ru-RU" sz="2000" dirty="0">
              <a:solidFill>
                <a:srgbClr val="002060"/>
              </a:solidFill>
              <a:latin typeface="Georgia" panose="02040502050405020303" charset="0"/>
              <a:cs typeface="Georgia" panose="02040502050405020303" charset="0"/>
            </a:endParaRPr>
          </a:p>
          <a:p>
            <a:pPr algn="just"/>
            <a:endParaRPr lang="en-US" sz="2000" dirty="0">
              <a:solidFill>
                <a:srgbClr val="002060"/>
              </a:solidFill>
              <a:latin typeface="Georgia" panose="02040502050405020303" charset="0"/>
              <a:cs typeface="Georgia" panose="02040502050405020303"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TM03090434[[fn=Дерево]]</Template>
  <TotalTime>0</TotalTime>
  <Words>18036</Words>
  <Application>WPS Presentation</Application>
  <PresentationFormat>Широкоэкранный</PresentationFormat>
  <Paragraphs>220</Paragraphs>
  <Slides>46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46</vt:i4>
      </vt:variant>
    </vt:vector>
  </HeadingPairs>
  <TitlesOfParts>
    <vt:vector size="64" baseType="lpstr">
      <vt:lpstr>Arial</vt:lpstr>
      <vt:lpstr>SimSun</vt:lpstr>
      <vt:lpstr>Wingdings</vt:lpstr>
      <vt:lpstr>Times New Roman</vt:lpstr>
      <vt:lpstr>Microsoft YaHei</vt:lpstr>
      <vt:lpstr>Arial Unicode MS</vt:lpstr>
      <vt:lpstr>Georgia</vt:lpstr>
      <vt:lpstr>Trebuchet MS</vt:lpstr>
      <vt:lpstr>Calibri</vt:lpstr>
      <vt:lpstr>Bahnschrift SemiBold</vt:lpstr>
      <vt:lpstr>Bahnschrift Light</vt:lpstr>
      <vt:lpstr>Bahnschrift Light Condensed</vt:lpstr>
      <vt:lpstr>Bahnschrift SemiCondensed</vt:lpstr>
      <vt:lpstr>Book Antiqua</vt:lpstr>
      <vt:lpstr>Cambria Math</vt:lpstr>
      <vt:lpstr>Cambria</vt:lpstr>
      <vt:lpstr>Wingdings</vt:lpstr>
      <vt:lpstr>Default Design</vt:lpstr>
      <vt:lpstr>PowerPoint 演示文稿</vt:lpstr>
      <vt:lpstr>PowerPoint 演示文稿</vt:lpstr>
      <vt:lpstr>PowerPoint 演示文稿</vt:lpstr>
      <vt:lpstr>Признаки семьи</vt:lpstr>
      <vt:lpstr>СЕМЕЙНАЯ СИСТЕМА</vt:lpstr>
      <vt:lpstr>PowerPoint 演示文稿</vt:lpstr>
      <vt:lpstr>ОСНОВНЫЕ ЗАКОНЫ ФУНКЦИОНИРОВАНИЯ СЕМЬИ</vt:lpstr>
      <vt:lpstr>ЗАКОН ГОМЕОСТАЗА</vt:lpstr>
      <vt:lpstr>ЗАКОН РАЗВИТИЯ</vt:lpstr>
      <vt:lpstr>Шкала Мюррей Боуэна</vt:lpstr>
      <vt:lpstr> СЕМЬЯ КАК САМОРАЗВИВАЮЩАЯСЯ СИСТЕМА</vt:lpstr>
      <vt:lpstr>ПАРАМЕТРЫ СЕМЬИ КАК СИСТЕМЫ</vt:lpstr>
      <vt:lpstr>ОТКРЫТЫЕ И ЗАКРЫТЫЕ СИСТЕМЫ</vt:lpstr>
      <vt:lpstr>СТРУКТУРА СЕМЬИ</vt:lpstr>
      <vt:lpstr>СТРУКТУРА СЕМЕЙНЫХ РОЛЕЙ</vt:lpstr>
      <vt:lpstr>Семейные роли регулируются феноменами Семейные роли регулируются феноменами норм и санкций</vt:lpstr>
      <vt:lpstr>СПЛОЧЕННОСТЬ</vt:lpstr>
      <vt:lpstr>ИЕРАРХИЯ</vt:lpstr>
      <vt:lpstr>ГИБКОСТЬ</vt:lpstr>
      <vt:lpstr>ВНЕШНИЕ И ВНУТРЕННИЕ ГРАНИЦЫ</vt:lpstr>
      <vt:lpstr>PowerPoint 演示文稿</vt:lpstr>
      <vt:lpstr>ВИДЫ ГРАНИЦ:</vt:lpstr>
      <vt:lpstr>ТРЕБОВАНИЯ:</vt:lpstr>
      <vt:lpstr>PowerPoint 演示文稿</vt:lpstr>
      <vt:lpstr>PowerPoint 演示文稿</vt:lpstr>
      <vt:lpstr>СЕМЕЙНЫЕ ПОДСИСТЕМЫ</vt:lpstr>
      <vt:lpstr>ВИДЫ СЕМЕЙНЫХ ПОДСИСТЕМ:</vt:lpstr>
      <vt:lpstr>СЕМЕЙНЫЕ ПРАВИЛА</vt:lpstr>
      <vt:lpstr>НАРУШАЮТ СЕМЕЙНОЕ ФУНКЦИОНИРОВАНИЕ</vt:lpstr>
      <vt:lpstr>PowerPoint 演示文稿</vt:lpstr>
      <vt:lpstr>PowerPoint 演示文稿</vt:lpstr>
      <vt:lpstr>ПАТОГЕННЫЕ СТАНДАРТЫ ВЗАИМОДЕЙСТВИЯ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Уталиева Жанна Тлегеновна</dc:creator>
  <cp:lastModifiedBy>77768</cp:lastModifiedBy>
  <cp:revision>3</cp:revision>
  <dcterms:created xsi:type="dcterms:W3CDTF">2022-10-23T14:52:00Z</dcterms:created>
  <dcterms:modified xsi:type="dcterms:W3CDTF">2024-04-27T05:58:16Z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947150F47A6E4740938E946C7019EE18_13</vt:lpwstr>
  </property>
  <property fmtid="{D5CDD505-2E9C-101B-9397-08002B2CF9AE}" pid="3" name="KSOProductBuildVer">
    <vt:lpwstr>1049-12.2.0.16731</vt:lpwstr>
  </property>
</Properties>
</file>